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2.jpg" ContentType="image/jpeg"/>
  <Override PartName="/ppt/media/image24.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6.jpg" ContentType="image/jpeg"/>
  <Override PartName="/ppt/media/image27.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540" r:id="rId2"/>
    <p:sldId id="920" r:id="rId3"/>
    <p:sldId id="985" r:id="rId4"/>
    <p:sldId id="921" r:id="rId5"/>
    <p:sldId id="922" r:id="rId6"/>
    <p:sldId id="923" r:id="rId7"/>
    <p:sldId id="924" r:id="rId8"/>
    <p:sldId id="925" r:id="rId9"/>
    <p:sldId id="926" r:id="rId10"/>
    <p:sldId id="998" r:id="rId11"/>
    <p:sldId id="927" r:id="rId12"/>
    <p:sldId id="997" r:id="rId13"/>
    <p:sldId id="988" r:id="rId14"/>
    <p:sldId id="994" r:id="rId15"/>
    <p:sldId id="995" r:id="rId16"/>
    <p:sldId id="996" r:id="rId17"/>
    <p:sldId id="989" r:id="rId18"/>
    <p:sldId id="990" r:id="rId19"/>
    <p:sldId id="991" r:id="rId20"/>
    <p:sldId id="992" r:id="rId21"/>
    <p:sldId id="930" r:id="rId22"/>
    <p:sldId id="928" r:id="rId23"/>
    <p:sldId id="929" r:id="rId24"/>
    <p:sldId id="931" r:id="rId25"/>
    <p:sldId id="932" r:id="rId26"/>
    <p:sldId id="933" r:id="rId27"/>
    <p:sldId id="935" r:id="rId28"/>
    <p:sldId id="955" r:id="rId29"/>
    <p:sldId id="956" r:id="rId30"/>
    <p:sldId id="957" r:id="rId31"/>
    <p:sldId id="958" r:id="rId32"/>
    <p:sldId id="963" r:id="rId33"/>
    <p:sldId id="981" r:id="rId34"/>
    <p:sldId id="977" r:id="rId35"/>
    <p:sldId id="978" r:id="rId36"/>
    <p:sldId id="979" r:id="rId37"/>
    <p:sldId id="980" r:id="rId38"/>
    <p:sldId id="987" r:id="rId39"/>
    <p:sldId id="1000" r:id="rId40"/>
  </p:sldIdLst>
  <p:sldSz cx="12192000" cy="6858000"/>
  <p:notesSz cx="6811963" cy="9945688"/>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66">
          <p15:clr>
            <a:srgbClr val="A4A3A4"/>
          </p15:clr>
        </p15:guide>
        <p15:guide id="2" pos="38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66CC"/>
    <a:srgbClr val="00B0F0"/>
    <a:srgbClr val="0070C0"/>
    <a:srgbClr val="DFF1F2"/>
    <a:srgbClr val="A3D6D9"/>
    <a:srgbClr val="004586"/>
    <a:srgbClr val="1C2948"/>
    <a:srgbClr val="FBBCA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64" autoAdjust="0"/>
    <p:restoredTop sz="84491" autoAdjust="0"/>
  </p:normalViewPr>
  <p:slideViewPr>
    <p:cSldViewPr snapToGrid="0">
      <p:cViewPr varScale="1">
        <p:scale>
          <a:sx n="120" d="100"/>
          <a:sy n="120" d="100"/>
        </p:scale>
        <p:origin x="184" y="328"/>
      </p:cViewPr>
      <p:guideLst>
        <p:guide orient="horz" pos="2266"/>
        <p:guide pos="381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69B477-52D3-4177-833F-412723801D5E}" type="doc">
      <dgm:prSet loTypeId="urn:microsoft.com/office/officeart/2005/8/layout/process1" loCatId="process" qsTypeId="urn:microsoft.com/office/officeart/2005/8/quickstyle/simple1" qsCatId="simple" csTypeId="urn:microsoft.com/office/officeart/2005/8/colors/accent2_2" csCatId="accent2" phldr="1"/>
      <dgm:spPr/>
    </dgm:pt>
    <dgm:pt modelId="{E64C5A97-3685-4AB1-864C-75F4B0566B7F}">
      <dgm:prSet phldrT="[文本]"/>
      <dgm:spPr/>
      <dgm:t>
        <a:bodyPr/>
        <a:lstStyle/>
        <a:p>
          <a:r>
            <a:rPr lang="zh-CN" altLang="en-US" dirty="0"/>
            <a:t>数据搜集</a:t>
          </a:r>
        </a:p>
      </dgm:t>
    </dgm:pt>
    <dgm:pt modelId="{3245DB59-78F0-43C5-AD2D-39C109C8C855}" type="parTrans" cxnId="{4BB3B23F-C47E-4CC5-AB5C-CA809E9B3EC7}">
      <dgm:prSet/>
      <dgm:spPr/>
      <dgm:t>
        <a:bodyPr/>
        <a:lstStyle/>
        <a:p>
          <a:endParaRPr lang="zh-CN" altLang="en-US"/>
        </a:p>
      </dgm:t>
    </dgm:pt>
    <dgm:pt modelId="{685D314A-8F42-4479-9060-B198FFE9685A}" type="sibTrans" cxnId="{4BB3B23F-C47E-4CC5-AB5C-CA809E9B3EC7}">
      <dgm:prSet/>
      <dgm:spPr/>
      <dgm:t>
        <a:bodyPr/>
        <a:lstStyle/>
        <a:p>
          <a:endParaRPr lang="zh-CN" altLang="en-US"/>
        </a:p>
      </dgm:t>
    </dgm:pt>
    <dgm:pt modelId="{50811DD1-7C34-4D97-A017-19E1F6A0EDA3}">
      <dgm:prSet phldrT="[文本]"/>
      <dgm:spPr/>
      <dgm:t>
        <a:bodyPr/>
        <a:lstStyle/>
        <a:p>
          <a:r>
            <a:rPr lang="zh-CN" altLang="en-US" dirty="0"/>
            <a:t>数据清洗</a:t>
          </a:r>
        </a:p>
      </dgm:t>
    </dgm:pt>
    <dgm:pt modelId="{45CF8FA2-5668-473F-94D6-45FDF17B19F4}" type="parTrans" cxnId="{96A3FBC3-F27A-4474-8393-654182F68878}">
      <dgm:prSet/>
      <dgm:spPr/>
      <dgm:t>
        <a:bodyPr/>
        <a:lstStyle/>
        <a:p>
          <a:endParaRPr lang="zh-CN" altLang="en-US"/>
        </a:p>
      </dgm:t>
    </dgm:pt>
    <dgm:pt modelId="{DA0765CA-F151-42C9-9A81-86828EC42798}" type="sibTrans" cxnId="{96A3FBC3-F27A-4474-8393-654182F68878}">
      <dgm:prSet/>
      <dgm:spPr/>
      <dgm:t>
        <a:bodyPr/>
        <a:lstStyle/>
        <a:p>
          <a:endParaRPr lang="zh-CN" altLang="en-US"/>
        </a:p>
      </dgm:t>
    </dgm:pt>
    <dgm:pt modelId="{17BB5662-9DFB-44BA-819C-24160B2929B8}">
      <dgm:prSet phldrT="[文本]"/>
      <dgm:spPr/>
      <dgm:t>
        <a:bodyPr/>
        <a:lstStyle/>
        <a:p>
          <a:r>
            <a:rPr lang="zh-CN" altLang="en-US" dirty="0"/>
            <a:t>特征工程</a:t>
          </a:r>
        </a:p>
      </dgm:t>
    </dgm:pt>
    <dgm:pt modelId="{30F1EA26-7C37-4ECB-99E8-D6E9B3020470}" type="parTrans" cxnId="{EB20DD18-68E2-4231-AC29-EF3CF70F7A27}">
      <dgm:prSet/>
      <dgm:spPr/>
      <dgm:t>
        <a:bodyPr/>
        <a:lstStyle/>
        <a:p>
          <a:endParaRPr lang="zh-CN" altLang="en-US"/>
        </a:p>
      </dgm:t>
    </dgm:pt>
    <dgm:pt modelId="{792F140D-6C1C-4D8C-8982-98CDFA88C9FB}" type="sibTrans" cxnId="{EB20DD18-68E2-4231-AC29-EF3CF70F7A27}">
      <dgm:prSet/>
      <dgm:spPr/>
      <dgm:t>
        <a:bodyPr/>
        <a:lstStyle/>
        <a:p>
          <a:endParaRPr lang="zh-CN" altLang="en-US"/>
        </a:p>
      </dgm:t>
    </dgm:pt>
    <dgm:pt modelId="{3C62B57E-3B2B-4658-BC2E-A364B9308F83}">
      <dgm:prSet phldrT="[文本]"/>
      <dgm:spPr/>
      <dgm:t>
        <a:bodyPr/>
        <a:lstStyle/>
        <a:p>
          <a:r>
            <a:rPr lang="zh-CN" altLang="en-US" dirty="0"/>
            <a:t>数据建模</a:t>
          </a:r>
        </a:p>
      </dgm:t>
    </dgm:pt>
    <dgm:pt modelId="{1049E9DB-FFB4-41CF-972D-CC26B1955C02}" type="parTrans" cxnId="{645E863A-F884-49DC-9039-BDD84ECE679D}">
      <dgm:prSet/>
      <dgm:spPr/>
      <dgm:t>
        <a:bodyPr/>
        <a:lstStyle/>
        <a:p>
          <a:endParaRPr lang="zh-CN" altLang="en-US"/>
        </a:p>
      </dgm:t>
    </dgm:pt>
    <dgm:pt modelId="{90A69EAA-12E0-41EE-87B2-0463E71DFAB8}" type="sibTrans" cxnId="{645E863A-F884-49DC-9039-BDD84ECE679D}">
      <dgm:prSet/>
      <dgm:spPr/>
      <dgm:t>
        <a:bodyPr/>
        <a:lstStyle/>
        <a:p>
          <a:endParaRPr lang="zh-CN" altLang="en-US"/>
        </a:p>
      </dgm:t>
    </dgm:pt>
    <dgm:pt modelId="{C14BFF05-09FC-4F44-9FF9-AB52BA212D9B}" type="pres">
      <dgm:prSet presAssocID="{B169B477-52D3-4177-833F-412723801D5E}" presName="Name0" presStyleCnt="0">
        <dgm:presLayoutVars>
          <dgm:dir/>
          <dgm:resizeHandles val="exact"/>
        </dgm:presLayoutVars>
      </dgm:prSet>
      <dgm:spPr/>
    </dgm:pt>
    <dgm:pt modelId="{95A1DB01-F489-4DD7-AA44-88D3839C61BC}" type="pres">
      <dgm:prSet presAssocID="{E64C5A97-3685-4AB1-864C-75F4B0566B7F}" presName="node" presStyleLbl="node1" presStyleIdx="0" presStyleCnt="4">
        <dgm:presLayoutVars>
          <dgm:bulletEnabled val="1"/>
        </dgm:presLayoutVars>
      </dgm:prSet>
      <dgm:spPr/>
    </dgm:pt>
    <dgm:pt modelId="{9F24E92E-9260-454C-9095-5BA7744FD0E9}" type="pres">
      <dgm:prSet presAssocID="{685D314A-8F42-4479-9060-B198FFE9685A}" presName="sibTrans" presStyleLbl="sibTrans2D1" presStyleIdx="0" presStyleCnt="3"/>
      <dgm:spPr/>
    </dgm:pt>
    <dgm:pt modelId="{8F435A21-42E0-421A-80F9-E07340970BDB}" type="pres">
      <dgm:prSet presAssocID="{685D314A-8F42-4479-9060-B198FFE9685A}" presName="connectorText" presStyleLbl="sibTrans2D1" presStyleIdx="0" presStyleCnt="3"/>
      <dgm:spPr/>
    </dgm:pt>
    <dgm:pt modelId="{A419831D-2C6A-43BF-A1C5-C28655C627BD}" type="pres">
      <dgm:prSet presAssocID="{50811DD1-7C34-4D97-A017-19E1F6A0EDA3}" presName="node" presStyleLbl="node1" presStyleIdx="1" presStyleCnt="4">
        <dgm:presLayoutVars>
          <dgm:bulletEnabled val="1"/>
        </dgm:presLayoutVars>
      </dgm:prSet>
      <dgm:spPr/>
    </dgm:pt>
    <dgm:pt modelId="{8D21F446-C592-443E-B287-9A393A14B94D}" type="pres">
      <dgm:prSet presAssocID="{DA0765CA-F151-42C9-9A81-86828EC42798}" presName="sibTrans" presStyleLbl="sibTrans2D1" presStyleIdx="1" presStyleCnt="3"/>
      <dgm:spPr/>
    </dgm:pt>
    <dgm:pt modelId="{2CD5C2FC-E50B-4AC4-A4E8-C9C0663097B9}" type="pres">
      <dgm:prSet presAssocID="{DA0765CA-F151-42C9-9A81-86828EC42798}" presName="connectorText" presStyleLbl="sibTrans2D1" presStyleIdx="1" presStyleCnt="3"/>
      <dgm:spPr/>
    </dgm:pt>
    <dgm:pt modelId="{04B9E23D-7A95-4ED6-B3DD-D6FDD726260B}" type="pres">
      <dgm:prSet presAssocID="{17BB5662-9DFB-44BA-819C-24160B2929B8}" presName="node" presStyleLbl="node1" presStyleIdx="2" presStyleCnt="4">
        <dgm:presLayoutVars>
          <dgm:bulletEnabled val="1"/>
        </dgm:presLayoutVars>
      </dgm:prSet>
      <dgm:spPr/>
    </dgm:pt>
    <dgm:pt modelId="{FA8BC3A3-2E12-4F76-8975-E19D760A52C8}" type="pres">
      <dgm:prSet presAssocID="{792F140D-6C1C-4D8C-8982-98CDFA88C9FB}" presName="sibTrans" presStyleLbl="sibTrans2D1" presStyleIdx="2" presStyleCnt="3"/>
      <dgm:spPr/>
    </dgm:pt>
    <dgm:pt modelId="{08742478-EC09-4AB2-B0BE-D80F7E4C4096}" type="pres">
      <dgm:prSet presAssocID="{792F140D-6C1C-4D8C-8982-98CDFA88C9FB}" presName="connectorText" presStyleLbl="sibTrans2D1" presStyleIdx="2" presStyleCnt="3"/>
      <dgm:spPr/>
    </dgm:pt>
    <dgm:pt modelId="{F0B9F859-9150-4A7B-90DA-90D4190420E0}" type="pres">
      <dgm:prSet presAssocID="{3C62B57E-3B2B-4658-BC2E-A364B9308F83}" presName="node" presStyleLbl="node1" presStyleIdx="3" presStyleCnt="4">
        <dgm:presLayoutVars>
          <dgm:bulletEnabled val="1"/>
        </dgm:presLayoutVars>
      </dgm:prSet>
      <dgm:spPr/>
    </dgm:pt>
  </dgm:ptLst>
  <dgm:cxnLst>
    <dgm:cxn modelId="{EB20DD18-68E2-4231-AC29-EF3CF70F7A27}" srcId="{B169B477-52D3-4177-833F-412723801D5E}" destId="{17BB5662-9DFB-44BA-819C-24160B2929B8}" srcOrd="2" destOrd="0" parTransId="{30F1EA26-7C37-4ECB-99E8-D6E9B3020470}" sibTransId="{792F140D-6C1C-4D8C-8982-98CDFA88C9FB}"/>
    <dgm:cxn modelId="{6F206C26-C936-4BF1-8A6D-8711A9FD3BC7}" type="presOf" srcId="{B169B477-52D3-4177-833F-412723801D5E}" destId="{C14BFF05-09FC-4F44-9FF9-AB52BA212D9B}" srcOrd="0" destOrd="0" presId="urn:microsoft.com/office/officeart/2005/8/layout/process1"/>
    <dgm:cxn modelId="{645E863A-F884-49DC-9039-BDD84ECE679D}" srcId="{B169B477-52D3-4177-833F-412723801D5E}" destId="{3C62B57E-3B2B-4658-BC2E-A364B9308F83}" srcOrd="3" destOrd="0" parTransId="{1049E9DB-FFB4-41CF-972D-CC26B1955C02}" sibTransId="{90A69EAA-12E0-41EE-87B2-0463E71DFAB8}"/>
    <dgm:cxn modelId="{4BB3B23F-C47E-4CC5-AB5C-CA809E9B3EC7}" srcId="{B169B477-52D3-4177-833F-412723801D5E}" destId="{E64C5A97-3685-4AB1-864C-75F4B0566B7F}" srcOrd="0" destOrd="0" parTransId="{3245DB59-78F0-43C5-AD2D-39C109C8C855}" sibTransId="{685D314A-8F42-4479-9060-B198FFE9685A}"/>
    <dgm:cxn modelId="{6F7A424F-B514-474F-8D56-C90781869218}" type="presOf" srcId="{3C62B57E-3B2B-4658-BC2E-A364B9308F83}" destId="{F0B9F859-9150-4A7B-90DA-90D4190420E0}" srcOrd="0" destOrd="0" presId="urn:microsoft.com/office/officeart/2005/8/layout/process1"/>
    <dgm:cxn modelId="{83AB4261-C347-461E-8AA5-3AAC737C9576}" type="presOf" srcId="{DA0765CA-F151-42C9-9A81-86828EC42798}" destId="{2CD5C2FC-E50B-4AC4-A4E8-C9C0663097B9}" srcOrd="1" destOrd="0" presId="urn:microsoft.com/office/officeart/2005/8/layout/process1"/>
    <dgm:cxn modelId="{D6410C67-5345-476E-9B43-C280F4E71CA2}" type="presOf" srcId="{685D314A-8F42-4479-9060-B198FFE9685A}" destId="{8F435A21-42E0-421A-80F9-E07340970BDB}" srcOrd="1" destOrd="0" presId="urn:microsoft.com/office/officeart/2005/8/layout/process1"/>
    <dgm:cxn modelId="{81FEB182-C592-4BA5-9B40-0D03AA95A3A4}" type="presOf" srcId="{17BB5662-9DFB-44BA-819C-24160B2929B8}" destId="{04B9E23D-7A95-4ED6-B3DD-D6FDD726260B}" srcOrd="0" destOrd="0" presId="urn:microsoft.com/office/officeart/2005/8/layout/process1"/>
    <dgm:cxn modelId="{79B77A87-E490-46E1-A1B4-8DC2B60A5AF3}" type="presOf" srcId="{E64C5A97-3685-4AB1-864C-75F4B0566B7F}" destId="{95A1DB01-F489-4DD7-AA44-88D3839C61BC}" srcOrd="0" destOrd="0" presId="urn:microsoft.com/office/officeart/2005/8/layout/process1"/>
    <dgm:cxn modelId="{21034693-C10F-40DE-A519-E7CA34ABF4E6}" type="presOf" srcId="{50811DD1-7C34-4D97-A017-19E1F6A0EDA3}" destId="{A419831D-2C6A-43BF-A1C5-C28655C627BD}" srcOrd="0" destOrd="0" presId="urn:microsoft.com/office/officeart/2005/8/layout/process1"/>
    <dgm:cxn modelId="{9C6456AC-EAC1-4B2E-AB8F-882A846F77A4}" type="presOf" srcId="{792F140D-6C1C-4D8C-8982-98CDFA88C9FB}" destId="{FA8BC3A3-2E12-4F76-8975-E19D760A52C8}" srcOrd="0" destOrd="0" presId="urn:microsoft.com/office/officeart/2005/8/layout/process1"/>
    <dgm:cxn modelId="{136D7CB2-5AFA-4C1F-B898-9B60D416039E}" type="presOf" srcId="{792F140D-6C1C-4D8C-8982-98CDFA88C9FB}" destId="{08742478-EC09-4AB2-B0BE-D80F7E4C4096}" srcOrd="1" destOrd="0" presId="urn:microsoft.com/office/officeart/2005/8/layout/process1"/>
    <dgm:cxn modelId="{DA3F7DC3-DD46-4837-A3D5-8931E79464EB}" type="presOf" srcId="{DA0765CA-F151-42C9-9A81-86828EC42798}" destId="{8D21F446-C592-443E-B287-9A393A14B94D}" srcOrd="0" destOrd="0" presId="urn:microsoft.com/office/officeart/2005/8/layout/process1"/>
    <dgm:cxn modelId="{96A3FBC3-F27A-4474-8393-654182F68878}" srcId="{B169B477-52D3-4177-833F-412723801D5E}" destId="{50811DD1-7C34-4D97-A017-19E1F6A0EDA3}" srcOrd="1" destOrd="0" parTransId="{45CF8FA2-5668-473F-94D6-45FDF17B19F4}" sibTransId="{DA0765CA-F151-42C9-9A81-86828EC42798}"/>
    <dgm:cxn modelId="{0B25EAE0-C8B7-4260-AC97-4A50E2839129}" type="presOf" srcId="{685D314A-8F42-4479-9060-B198FFE9685A}" destId="{9F24E92E-9260-454C-9095-5BA7744FD0E9}" srcOrd="0" destOrd="0" presId="urn:microsoft.com/office/officeart/2005/8/layout/process1"/>
    <dgm:cxn modelId="{D77B3B4B-59F9-401C-A733-7F4A8FC8FE39}" type="presParOf" srcId="{C14BFF05-09FC-4F44-9FF9-AB52BA212D9B}" destId="{95A1DB01-F489-4DD7-AA44-88D3839C61BC}" srcOrd="0" destOrd="0" presId="urn:microsoft.com/office/officeart/2005/8/layout/process1"/>
    <dgm:cxn modelId="{327098DD-E98C-4F0D-AF16-5E85E23A7504}" type="presParOf" srcId="{C14BFF05-09FC-4F44-9FF9-AB52BA212D9B}" destId="{9F24E92E-9260-454C-9095-5BA7744FD0E9}" srcOrd="1" destOrd="0" presId="urn:microsoft.com/office/officeart/2005/8/layout/process1"/>
    <dgm:cxn modelId="{B3B4CEC5-D52D-4B4D-89CA-8AA7907DD977}" type="presParOf" srcId="{9F24E92E-9260-454C-9095-5BA7744FD0E9}" destId="{8F435A21-42E0-421A-80F9-E07340970BDB}" srcOrd="0" destOrd="0" presId="urn:microsoft.com/office/officeart/2005/8/layout/process1"/>
    <dgm:cxn modelId="{D6EB9EDC-3578-4874-99D1-38C11667CF9B}" type="presParOf" srcId="{C14BFF05-09FC-4F44-9FF9-AB52BA212D9B}" destId="{A419831D-2C6A-43BF-A1C5-C28655C627BD}" srcOrd="2" destOrd="0" presId="urn:microsoft.com/office/officeart/2005/8/layout/process1"/>
    <dgm:cxn modelId="{C7C49566-2EB8-4F54-9BC7-C29DF1B5E7F9}" type="presParOf" srcId="{C14BFF05-09FC-4F44-9FF9-AB52BA212D9B}" destId="{8D21F446-C592-443E-B287-9A393A14B94D}" srcOrd="3" destOrd="0" presId="urn:microsoft.com/office/officeart/2005/8/layout/process1"/>
    <dgm:cxn modelId="{BE837379-C3C5-4BDF-B207-6536FC239858}" type="presParOf" srcId="{8D21F446-C592-443E-B287-9A393A14B94D}" destId="{2CD5C2FC-E50B-4AC4-A4E8-C9C0663097B9}" srcOrd="0" destOrd="0" presId="urn:microsoft.com/office/officeart/2005/8/layout/process1"/>
    <dgm:cxn modelId="{A20BDA7B-1D08-4206-93BB-D186A0ED9B1E}" type="presParOf" srcId="{C14BFF05-09FC-4F44-9FF9-AB52BA212D9B}" destId="{04B9E23D-7A95-4ED6-B3DD-D6FDD726260B}" srcOrd="4" destOrd="0" presId="urn:microsoft.com/office/officeart/2005/8/layout/process1"/>
    <dgm:cxn modelId="{A48820DF-211A-41FD-AB7E-A0B82F0459C0}" type="presParOf" srcId="{C14BFF05-09FC-4F44-9FF9-AB52BA212D9B}" destId="{FA8BC3A3-2E12-4F76-8975-E19D760A52C8}" srcOrd="5" destOrd="0" presId="urn:microsoft.com/office/officeart/2005/8/layout/process1"/>
    <dgm:cxn modelId="{4946BF2C-45CE-4D0B-90AA-122C01E94D1B}" type="presParOf" srcId="{FA8BC3A3-2E12-4F76-8975-E19D760A52C8}" destId="{08742478-EC09-4AB2-B0BE-D80F7E4C4096}" srcOrd="0" destOrd="0" presId="urn:microsoft.com/office/officeart/2005/8/layout/process1"/>
    <dgm:cxn modelId="{B263EF2B-82C1-4262-8BAB-A00840A2994F}" type="presParOf" srcId="{C14BFF05-09FC-4F44-9FF9-AB52BA212D9B}" destId="{F0B9F859-9150-4A7B-90DA-90D4190420E0}"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1DB01-F489-4DD7-AA44-88D3839C61BC}">
      <dsp:nvSpPr>
        <dsp:cNvPr id="0" name=""/>
        <dsp:cNvSpPr/>
      </dsp:nvSpPr>
      <dsp:spPr>
        <a:xfrm>
          <a:off x="3571"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数据搜集</a:t>
          </a:r>
        </a:p>
      </dsp:txBody>
      <dsp:txXfrm>
        <a:off x="31015" y="268586"/>
        <a:ext cx="1506815" cy="882133"/>
      </dsp:txXfrm>
    </dsp:sp>
    <dsp:sp modelId="{9F24E92E-9260-454C-9095-5BA7744FD0E9}">
      <dsp:nvSpPr>
        <dsp:cNvPr id="0" name=""/>
        <dsp:cNvSpPr/>
      </dsp:nvSpPr>
      <dsp:spPr>
        <a:xfrm>
          <a:off x="1721445"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1721445" y="593462"/>
        <a:ext cx="231757" cy="232382"/>
      </dsp:txXfrm>
    </dsp:sp>
    <dsp:sp modelId="{A419831D-2C6A-43BF-A1C5-C28655C627BD}">
      <dsp:nvSpPr>
        <dsp:cNvPr id="0" name=""/>
        <dsp:cNvSpPr/>
      </dsp:nvSpPr>
      <dsp:spPr>
        <a:xfrm>
          <a:off x="2189956"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数据清洗</a:t>
          </a:r>
        </a:p>
      </dsp:txBody>
      <dsp:txXfrm>
        <a:off x="2217400" y="268586"/>
        <a:ext cx="1506815" cy="882133"/>
      </dsp:txXfrm>
    </dsp:sp>
    <dsp:sp modelId="{8D21F446-C592-443E-B287-9A393A14B94D}">
      <dsp:nvSpPr>
        <dsp:cNvPr id="0" name=""/>
        <dsp:cNvSpPr/>
      </dsp:nvSpPr>
      <dsp:spPr>
        <a:xfrm>
          <a:off x="3907829"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3907829" y="593462"/>
        <a:ext cx="231757" cy="232382"/>
      </dsp:txXfrm>
    </dsp:sp>
    <dsp:sp modelId="{04B9E23D-7A95-4ED6-B3DD-D6FDD726260B}">
      <dsp:nvSpPr>
        <dsp:cNvPr id="0" name=""/>
        <dsp:cNvSpPr/>
      </dsp:nvSpPr>
      <dsp:spPr>
        <a:xfrm>
          <a:off x="4376340"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特征工程</a:t>
          </a:r>
        </a:p>
      </dsp:txBody>
      <dsp:txXfrm>
        <a:off x="4403784" y="268586"/>
        <a:ext cx="1506815" cy="882133"/>
      </dsp:txXfrm>
    </dsp:sp>
    <dsp:sp modelId="{FA8BC3A3-2E12-4F76-8975-E19D760A52C8}">
      <dsp:nvSpPr>
        <dsp:cNvPr id="0" name=""/>
        <dsp:cNvSpPr/>
      </dsp:nvSpPr>
      <dsp:spPr>
        <a:xfrm>
          <a:off x="6094214" y="516002"/>
          <a:ext cx="331081" cy="38730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6094214" y="593462"/>
        <a:ext cx="231757" cy="232382"/>
      </dsp:txXfrm>
    </dsp:sp>
    <dsp:sp modelId="{F0B9F859-9150-4A7B-90DA-90D4190420E0}">
      <dsp:nvSpPr>
        <dsp:cNvPr id="0" name=""/>
        <dsp:cNvSpPr/>
      </dsp:nvSpPr>
      <dsp:spPr>
        <a:xfrm>
          <a:off x="6562724" y="241142"/>
          <a:ext cx="1561703" cy="9370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数据建模</a:t>
          </a:r>
        </a:p>
      </dsp:txBody>
      <dsp:txXfrm>
        <a:off x="6590168" y="26858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t>2023/2/20</a:t>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a:t>
            </a:fld>
            <a:endParaRPr lang="en-US" altLang="zh-CN"/>
          </a:p>
        </p:txBody>
      </p:sp>
    </p:spTree>
    <p:extLst>
      <p:ext uri="{BB962C8B-B14F-4D97-AF65-F5344CB8AC3E}">
        <p14:creationId xmlns:p14="http://schemas.microsoft.com/office/powerpoint/2010/main" val="1728805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pitchFamily="34" charset="-122"/>
              </a:rPr>
              <a:pPr eaLnBrk="1" hangingPunct="1">
                <a:spcBef>
                  <a:spcPct val="0"/>
                </a:spcBef>
              </a:pPr>
              <a:t>25</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732651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26</a:t>
            </a:fld>
            <a:endParaRPr lang="en-US" altLang="zh-CN"/>
          </a:p>
        </p:txBody>
      </p:sp>
    </p:spTree>
    <p:extLst>
      <p:ext uri="{BB962C8B-B14F-4D97-AF65-F5344CB8AC3E}">
        <p14:creationId xmlns:p14="http://schemas.microsoft.com/office/powerpoint/2010/main" val="2861895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27</a:t>
            </a:fld>
            <a:endParaRPr lang="en-US" altLang="zh-CN"/>
          </a:p>
        </p:txBody>
      </p:sp>
    </p:spTree>
    <p:extLst>
      <p:ext uri="{BB962C8B-B14F-4D97-AF65-F5344CB8AC3E}">
        <p14:creationId xmlns:p14="http://schemas.microsoft.com/office/powerpoint/2010/main" val="3186411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33</a:t>
            </a:fld>
            <a:endParaRPr lang="en-US" altLang="zh-CN"/>
          </a:p>
        </p:txBody>
      </p:sp>
    </p:spTree>
    <p:extLst>
      <p:ext uri="{BB962C8B-B14F-4D97-AF65-F5344CB8AC3E}">
        <p14:creationId xmlns:p14="http://schemas.microsoft.com/office/powerpoint/2010/main" val="2269779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909F4065-F7C7-4231-AF49-540087F67445}" type="slidenum">
              <a:rPr lang="en-US" altLang="zh-CN">
                <a:ea typeface="微软雅黑" panose="020B0503020204020204" pitchFamily="34" charset="-122"/>
              </a:rPr>
              <a:pPr eaLnBrk="1" hangingPunct="1">
                <a:spcBef>
                  <a:spcPct val="0"/>
                </a:spcBef>
              </a:pPr>
              <a:t>34</a:t>
            </a:fld>
            <a:endParaRPr lang="en-US" altLang="zh-CN" dirty="0">
              <a:ea typeface="微软雅黑" panose="020B0503020204020204" pitchFamily="34" charset="-122"/>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人类在成长、生活过程中积累了很多的历史与经验。人类定期地对这些经验进行“归纳”，获得了生活的“规律”。当人类遇到未知的问题或者需要对未来进行“推测”的时候，人类使用这些“规律”，对未知问题与未来进行“推测”，从而指导自己的生活和工作。</a:t>
            </a:r>
          </a:p>
          <a:p>
            <a:pPr eaLnBrk="1" hangingPunct="1"/>
            <a:r>
              <a:rPr lang="zh-CN" altLang="en-US" dirty="0">
                <a:latin typeface="Arial" panose="020B0604020202020204" pitchFamily="34" charset="0"/>
              </a:rPr>
              <a:t>　　机器学习中的“训练”与“预测”过程可以对应到人类的“归纳”和“推测”过程。通过这样的对应，我们可以发现，机器学习的思想并不复杂，仅仅是对人类在生活中学习成长的一个模拟。由于机器学习不是基于编程形成的结果，因此它的处理过程不是因果的逻辑，而是通过归纳思想得出的相关性结论。</a:t>
            </a:r>
          </a:p>
          <a:p>
            <a:pPr eaLnBrk="1" hangingPunct="1"/>
            <a:r>
              <a:rPr lang="zh-CN" altLang="en-US" dirty="0">
                <a:latin typeface="Arial" panose="020B0604020202020204" pitchFamily="34" charset="0"/>
              </a:rPr>
              <a:t> 　　这也可以联想到人类为什么要学习历史，历史实际上是人类过往经验的总结。有句话说得很好，“历史往往不一样，但历史总是惊人的相似”。通过学习历史，我们从历史中归纳出人生与国家的规律，从而指导我们的下一步工作，这是具有莫大价值的。当代一些人忽视了历史的本来价值，而是把其作为一种宣扬功绩的手段，这其实是对历史真实价值的一种误用。</a:t>
            </a:r>
          </a:p>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38239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3</a:t>
            </a:fld>
            <a:endParaRPr lang="en-US" altLang="zh-CN"/>
          </a:p>
        </p:txBody>
      </p:sp>
    </p:spTree>
    <p:extLst>
      <p:ext uri="{BB962C8B-B14F-4D97-AF65-F5344CB8AC3E}">
        <p14:creationId xmlns:p14="http://schemas.microsoft.com/office/powerpoint/2010/main" val="2702246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Geoffrey Hinton</a:t>
            </a:r>
          </a:p>
          <a:p>
            <a:r>
              <a:rPr lang="en-US" altLang="zh-CN" dirty="0"/>
              <a:t>1.</a:t>
            </a:r>
            <a:r>
              <a:rPr lang="zh-CN" altLang="en-US" dirty="0"/>
              <a:t>多隐层的神经网络具有优异的特征学习能力，学习得到的特征对数据有更本质的刻画，从而有利于可视化或分类；</a:t>
            </a:r>
          </a:p>
          <a:p>
            <a:r>
              <a:rPr lang="zh-CN" altLang="en-US" dirty="0"/>
              <a:t>　　</a:t>
            </a:r>
            <a:r>
              <a:rPr lang="en-US" altLang="zh-CN" dirty="0"/>
              <a:t>2.</a:t>
            </a:r>
            <a:r>
              <a:rPr lang="zh-CN" altLang="en-US" dirty="0"/>
              <a:t>深度神经网络在训练上的难度，可以通过“逐层初始化” 来有效克服。</a:t>
            </a:r>
          </a:p>
          <a:p>
            <a:r>
              <a:rPr lang="zh-CN" altLang="en-US" dirty="0"/>
              <a:t>而他们的研究方向，则全部都是机器学习的子类</a:t>
            </a:r>
            <a:r>
              <a:rPr lang="en-US" altLang="zh-CN" dirty="0"/>
              <a:t>--</a:t>
            </a:r>
            <a:r>
              <a:rPr lang="zh-CN" altLang="en-US" dirty="0"/>
              <a:t>深度学习。</a:t>
            </a:r>
          </a:p>
        </p:txBody>
      </p:sp>
      <p:sp>
        <p:nvSpPr>
          <p:cNvPr id="4" name="灯片编号占位符 3"/>
          <p:cNvSpPr>
            <a:spLocks noGrp="1"/>
          </p:cNvSpPr>
          <p:nvPr>
            <p:ph type="sldNum" sz="quarter" idx="10"/>
          </p:nvPr>
        </p:nvSpPr>
        <p:spPr/>
        <p:txBody>
          <a:bodyPr/>
          <a:lstStyle/>
          <a:p>
            <a:fld id="{A3E2AD35-AC65-4570-AD7A-63696EC132C7}" type="slidenum">
              <a:rPr lang="en-US" altLang="zh-CN" smtClean="0"/>
              <a:pPr/>
              <a:t>5</a:t>
            </a:fld>
            <a:endParaRPr lang="en-US" altLang="zh-CN"/>
          </a:p>
        </p:txBody>
      </p:sp>
    </p:spTree>
    <p:extLst>
      <p:ext uri="{BB962C8B-B14F-4D97-AF65-F5344CB8AC3E}">
        <p14:creationId xmlns:p14="http://schemas.microsoft.com/office/powerpoint/2010/main" val="557217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pPr/>
              <a:t>6</a:t>
            </a:fld>
            <a:endParaRPr lang="en-US" altLang="zh-CN"/>
          </a:p>
        </p:txBody>
      </p:sp>
    </p:spTree>
    <p:extLst>
      <p:ext uri="{BB962C8B-B14F-4D97-AF65-F5344CB8AC3E}">
        <p14:creationId xmlns:p14="http://schemas.microsoft.com/office/powerpoint/2010/main" val="157836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Geoffrey Hinton</a:t>
            </a:r>
          </a:p>
          <a:p>
            <a:r>
              <a:rPr lang="en-US" altLang="zh-CN" dirty="0"/>
              <a:t>1.</a:t>
            </a:r>
            <a:r>
              <a:rPr lang="zh-CN" altLang="en-US" dirty="0"/>
              <a:t>多隐层的神经网络具有优异的特征学习能力，学习得到的特征对数据有更本质的刻画，从而有利于可视化或分类；</a:t>
            </a:r>
          </a:p>
          <a:p>
            <a:r>
              <a:rPr lang="zh-CN" altLang="en-US" dirty="0"/>
              <a:t>　　</a:t>
            </a:r>
            <a:r>
              <a:rPr lang="en-US" altLang="zh-CN" dirty="0"/>
              <a:t>2.</a:t>
            </a:r>
            <a:r>
              <a:rPr lang="zh-CN" altLang="en-US" dirty="0"/>
              <a:t>深度神经网络在训练上的难度，可以通过“逐层初始化” 来有效克服。</a:t>
            </a:r>
          </a:p>
          <a:p>
            <a:r>
              <a:rPr lang="zh-CN" altLang="en-US" dirty="0"/>
              <a:t>而他们的研究方向，则全部都是机器学习的子类</a:t>
            </a:r>
            <a:r>
              <a:rPr lang="en-US" altLang="zh-CN" dirty="0"/>
              <a:t>--</a:t>
            </a:r>
            <a:r>
              <a:rPr lang="zh-CN" altLang="en-US" dirty="0"/>
              <a:t>深度学习。</a:t>
            </a:r>
          </a:p>
        </p:txBody>
      </p:sp>
      <p:sp>
        <p:nvSpPr>
          <p:cNvPr id="4" name="灯片编号占位符 3"/>
          <p:cNvSpPr>
            <a:spLocks noGrp="1"/>
          </p:cNvSpPr>
          <p:nvPr>
            <p:ph type="sldNum" sz="quarter" idx="10"/>
          </p:nvPr>
        </p:nvSpPr>
        <p:spPr/>
        <p:txBody>
          <a:bodyPr/>
          <a:lstStyle/>
          <a:p>
            <a:fld id="{A3E2AD35-AC65-4570-AD7A-63696EC132C7}" type="slidenum">
              <a:rPr lang="en-US" altLang="zh-CN" smtClean="0"/>
              <a:pPr/>
              <a:t>7</a:t>
            </a:fld>
            <a:endParaRPr lang="en-US" altLang="zh-CN"/>
          </a:p>
        </p:txBody>
      </p:sp>
    </p:spTree>
    <p:extLst>
      <p:ext uri="{BB962C8B-B14F-4D97-AF65-F5344CB8AC3E}">
        <p14:creationId xmlns:p14="http://schemas.microsoft.com/office/powerpoint/2010/main" val="435187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模式识别</a:t>
            </a:r>
          </a:p>
          <a:p>
            <a:r>
              <a:rPr lang="zh-CN" altLang="en-US" dirty="0"/>
              <a:t>　　模式识别</a:t>
            </a:r>
            <a:r>
              <a:rPr lang="en-US" altLang="zh-CN" dirty="0"/>
              <a:t>=</a:t>
            </a:r>
            <a:r>
              <a:rPr lang="zh-CN" altLang="en-US" dirty="0"/>
              <a:t>机器学习。两者的主要区别在于前者是从工业界发展起来的概念，后者则主要源自计算机学科。在著名的</a:t>
            </a:r>
            <a:r>
              <a:rPr lang="en-US" altLang="zh-CN" dirty="0"/>
              <a:t>《Pattern Recognition And Machine Learning》</a:t>
            </a:r>
            <a:r>
              <a:rPr lang="zh-CN" altLang="en-US" dirty="0"/>
              <a:t>这本书中，</a:t>
            </a:r>
            <a:r>
              <a:rPr lang="en-US" altLang="zh-CN" dirty="0"/>
              <a:t>Christopher M. Bishop</a:t>
            </a:r>
            <a:r>
              <a:rPr lang="zh-CN" altLang="en-US" dirty="0"/>
              <a:t>在开头是这样说的“模式识别源自工业界，而机器学习来自于计算机学科。不过，它们中的活动可以被视为同一个领域的两个方面，同时在过去的</a:t>
            </a:r>
            <a:r>
              <a:rPr lang="en-US" altLang="zh-CN" dirty="0"/>
              <a:t>10</a:t>
            </a:r>
            <a:r>
              <a:rPr lang="zh-CN" altLang="en-US" dirty="0"/>
              <a:t>年间，它们都有了长足的发展”。</a:t>
            </a:r>
          </a:p>
          <a:p>
            <a:r>
              <a:rPr lang="zh-CN" altLang="en-US" dirty="0"/>
              <a:t>　　</a:t>
            </a:r>
          </a:p>
          <a:p>
            <a:r>
              <a:rPr lang="zh-CN" altLang="en-US" dirty="0"/>
              <a:t>　　数据挖掘</a:t>
            </a:r>
          </a:p>
          <a:p>
            <a:r>
              <a:rPr lang="zh-CN" altLang="en-US" dirty="0"/>
              <a:t>　　数据挖掘</a:t>
            </a:r>
            <a:r>
              <a:rPr lang="en-US" altLang="zh-CN" dirty="0"/>
              <a:t>=</a:t>
            </a:r>
            <a:r>
              <a:rPr lang="zh-CN" altLang="en-US" dirty="0"/>
              <a:t>机器学习</a:t>
            </a:r>
            <a:r>
              <a:rPr lang="en-US" altLang="zh-CN" dirty="0"/>
              <a:t>+</a:t>
            </a:r>
            <a:r>
              <a:rPr lang="zh-CN" altLang="en-US" dirty="0"/>
              <a:t>数据库。这几年数据挖掘的概念实在是太耳熟能详。几乎等同于炒作。但凡说数据挖掘都会吹嘘数据挖掘如何如何，例如从数据中挖出金子，以及将废弃的数据转化为价值等等。但是，我尽管可能会挖出金子，但我也可能挖的是“石头”啊。这个说法的意思是，数据挖掘仅仅是一种思考方式，告诉我们应该尝试从数据中挖掘出知识，但不是每个数据都能挖掘出金子的，所以不要神话它。一个系统绝对不会因为上了一个数据挖掘模块就变得无所不能</a:t>
            </a:r>
            <a:r>
              <a:rPr lang="en-US" altLang="zh-CN" dirty="0"/>
              <a:t>(</a:t>
            </a:r>
            <a:r>
              <a:rPr lang="zh-CN" altLang="en-US" dirty="0"/>
              <a:t>这是</a:t>
            </a:r>
            <a:r>
              <a:rPr lang="en-US" altLang="zh-CN" dirty="0"/>
              <a:t>IBM</a:t>
            </a:r>
            <a:r>
              <a:rPr lang="zh-CN" altLang="en-US" dirty="0"/>
              <a:t>最喜欢吹嘘的</a:t>
            </a:r>
            <a:r>
              <a:rPr lang="en-US" altLang="zh-CN" dirty="0"/>
              <a:t>)</a:t>
            </a:r>
            <a:r>
              <a:rPr lang="zh-CN" altLang="en-US" dirty="0"/>
              <a:t>，恰恰相反，一个拥有数据挖掘思维的人员才是关键，而且他还必须对数据有深刻的认识，这样才可能从数据中导出模式指引业务的改善。大部分数据挖掘中的算法是机器学习的算法在数据库中的优化。</a:t>
            </a:r>
          </a:p>
          <a:p>
            <a:endParaRPr lang="zh-CN" altLang="en-US" dirty="0"/>
          </a:p>
          <a:p>
            <a:r>
              <a:rPr lang="zh-CN" altLang="en-US" dirty="0"/>
              <a:t>　　统计学习</a:t>
            </a:r>
          </a:p>
          <a:p>
            <a:r>
              <a:rPr lang="zh-CN" altLang="en-US" dirty="0"/>
              <a:t>　　统计学习近似等于机器学习。统计学习是个与机器学习高度重叠的学科。因为机器学习中的大多数方法来自统计学，甚至可以认为，统计学的发展促进机器学习的繁荣昌盛。例如著名的支持向量机算法，就是源自统计学科。但是在某种程度上两者是有分别的，这个分别在于：统计学习者重点关注的是统计模型的发展与优化，偏数学，而机器学习者更关注的是能够解决问题，偏实践，因此机器学习研究者会重点研究学习算法在计算机上执行的效率与准确性的提升。</a:t>
            </a:r>
          </a:p>
          <a:p>
            <a:r>
              <a:rPr lang="zh-CN" altLang="en-US" dirty="0"/>
              <a:t>　　　　</a:t>
            </a:r>
          </a:p>
          <a:p>
            <a:r>
              <a:rPr lang="zh-CN" altLang="en-US" dirty="0"/>
              <a:t>　　计算机视觉</a:t>
            </a:r>
          </a:p>
          <a:p>
            <a:r>
              <a:rPr lang="zh-CN" altLang="en-US" dirty="0"/>
              <a:t>　　计算机视觉</a:t>
            </a:r>
            <a:r>
              <a:rPr lang="en-US" altLang="zh-CN" dirty="0"/>
              <a:t>=</a:t>
            </a:r>
            <a:r>
              <a:rPr lang="zh-CN" altLang="en-US" dirty="0"/>
              <a:t>图像处理</a:t>
            </a:r>
            <a:r>
              <a:rPr lang="en-US" altLang="zh-CN" dirty="0"/>
              <a:t>+</a:t>
            </a:r>
            <a:r>
              <a:rPr lang="zh-CN" altLang="en-US" dirty="0"/>
              <a:t>机器学习。图像处理技术用于将图像处理为适合进入机器学习模型中的输入，机器学习则负责从图像中识别出相关的模式。计算机视觉相关的应用非常的多，例如百度识图、手写字符识别、车牌识别等等应用。这个领域是应用前景非常火热的，同时也是研究的热门方向。随着机器学习的新领域深度学习的发展，大大促进了计算机图像识别的效果，因此未来计算机视觉界的发展前景不可估量。</a:t>
            </a:r>
          </a:p>
          <a:p>
            <a:r>
              <a:rPr lang="zh-CN" altLang="en-US" dirty="0"/>
              <a:t>　　</a:t>
            </a:r>
          </a:p>
          <a:p>
            <a:r>
              <a:rPr lang="zh-CN" altLang="en-US" dirty="0"/>
              <a:t>　　语音识别</a:t>
            </a:r>
          </a:p>
          <a:p>
            <a:r>
              <a:rPr lang="zh-CN" altLang="en-US" dirty="0"/>
              <a:t>　　语音识别</a:t>
            </a:r>
            <a:r>
              <a:rPr lang="en-US" altLang="zh-CN" dirty="0"/>
              <a:t>=</a:t>
            </a:r>
            <a:r>
              <a:rPr lang="zh-CN" altLang="en-US" dirty="0"/>
              <a:t>语音处理</a:t>
            </a:r>
            <a:r>
              <a:rPr lang="en-US" altLang="zh-CN" dirty="0"/>
              <a:t>+</a:t>
            </a:r>
            <a:r>
              <a:rPr lang="zh-CN" altLang="en-US" dirty="0"/>
              <a:t>机器学习。语音识别就是音频处理技术与机器学习的结合。语音识别技术一般不会单独使用，一般会结合自然语言处理的相关技术。目前的相关应用有苹果的语音助手</a:t>
            </a:r>
            <a:r>
              <a:rPr lang="en-US" altLang="zh-CN" dirty="0" err="1"/>
              <a:t>siri</a:t>
            </a:r>
            <a:r>
              <a:rPr lang="zh-CN" altLang="en-US" dirty="0"/>
              <a:t>等。</a:t>
            </a:r>
          </a:p>
          <a:p>
            <a:endParaRPr lang="zh-CN" altLang="en-US" dirty="0"/>
          </a:p>
        </p:txBody>
      </p:sp>
      <p:sp>
        <p:nvSpPr>
          <p:cNvPr id="4" name="灯片编号占位符 3"/>
          <p:cNvSpPr>
            <a:spLocks noGrp="1"/>
          </p:cNvSpPr>
          <p:nvPr>
            <p:ph type="sldNum" sz="quarter" idx="10"/>
          </p:nvPr>
        </p:nvSpPr>
        <p:spPr/>
        <p:txBody>
          <a:bodyPr/>
          <a:lstStyle/>
          <a:p>
            <a:fld id="{A3E2AD35-AC65-4570-AD7A-63696EC132C7}" type="slidenum">
              <a:rPr lang="en-US" altLang="zh-CN" smtClean="0"/>
              <a:pPr/>
              <a:t>9</a:t>
            </a:fld>
            <a:endParaRPr lang="en-US" altLang="zh-CN"/>
          </a:p>
        </p:txBody>
      </p:sp>
    </p:spTree>
    <p:extLst>
      <p:ext uri="{BB962C8B-B14F-4D97-AF65-F5344CB8AC3E}">
        <p14:creationId xmlns:p14="http://schemas.microsoft.com/office/powerpoint/2010/main" val="146097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t>21</a:t>
            </a:fld>
            <a:endParaRPr lang="en-US" altLang="zh-CN"/>
          </a:p>
        </p:txBody>
      </p:sp>
    </p:spTree>
    <p:extLst>
      <p:ext uri="{BB962C8B-B14F-4D97-AF65-F5344CB8AC3E}">
        <p14:creationId xmlns:p14="http://schemas.microsoft.com/office/powerpoint/2010/main" val="28558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pitchFamily="34" charset="-122"/>
              </a:rPr>
              <a:pPr eaLnBrk="1" hangingPunct="1">
                <a:spcBef>
                  <a:spcPct val="0"/>
                </a:spcBef>
              </a:pPr>
              <a:t>23</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12636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pitchFamily="34" charset="-122"/>
              </a:rPr>
              <a:pPr eaLnBrk="1" hangingPunct="1">
                <a:spcBef>
                  <a:spcPct val="0"/>
                </a:spcBef>
              </a:pPr>
              <a:t>24</a:t>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503624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735D9E8-E0F0-4EB1-AAE4-5CD6C3241159}"/>
              </a:ext>
            </a:extLst>
          </p:cNvPr>
          <p:cNvSpPr>
            <a:spLocks noGrp="1"/>
          </p:cNvSpPr>
          <p:nvPr>
            <p:ph type="dt" sz="half" idx="10"/>
          </p:nvPr>
        </p:nvSpPr>
        <p:spPr/>
        <p:txBody>
          <a:bodyPr/>
          <a:lstStyle>
            <a:lvl1pPr>
              <a:defRPr/>
            </a:lvl1pPr>
          </a:lstStyle>
          <a:p>
            <a:pPr>
              <a:defRPr/>
            </a:pPr>
            <a:fld id="{127C6611-C4CB-4BA6-B035-A55273F25979}" type="datetimeFigureOut">
              <a:rPr lang="zh-CN" altLang="en-US"/>
              <a:pPr>
                <a:defRPr/>
              </a:pPr>
              <a:t>2023/2/20</a:t>
            </a:fld>
            <a:endParaRPr lang="zh-CN" altLang="en-US"/>
          </a:p>
        </p:txBody>
      </p:sp>
      <p:sp>
        <p:nvSpPr>
          <p:cNvPr id="3" name="页脚占位符 4">
            <a:extLst>
              <a:ext uri="{FF2B5EF4-FFF2-40B4-BE49-F238E27FC236}">
                <a16:creationId xmlns:a16="http://schemas.microsoft.com/office/drawing/2014/main" id="{0C352B22-210C-45B4-BB61-C7744802D37C}"/>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42CBF046-B4F4-444E-97E1-60C7ED358505}"/>
              </a:ext>
            </a:extLst>
          </p:cNvPr>
          <p:cNvSpPr>
            <a:spLocks noGrp="1"/>
          </p:cNvSpPr>
          <p:nvPr>
            <p:ph type="sldNum" sz="quarter" idx="12"/>
          </p:nvPr>
        </p:nvSpPr>
        <p:spPr/>
        <p:txBody>
          <a:bodyPr/>
          <a:lstStyle>
            <a:lvl1pPr>
              <a:defRPr/>
            </a:lvl1pPr>
          </a:lstStyle>
          <a:p>
            <a:pPr>
              <a:defRPr/>
            </a:pPr>
            <a:fld id="{6ED60EC5-1F68-43A4-8033-85A1E47CD70C}" type="slidenum">
              <a:rPr lang="zh-CN" altLang="en-US"/>
              <a:pPr>
                <a:defRPr/>
              </a:pPr>
              <a:t>‹#›</a:t>
            </a:fld>
            <a:endParaRPr lang="zh-CN" altLang="en-US"/>
          </a:p>
        </p:txBody>
      </p:sp>
    </p:spTree>
    <p:extLst>
      <p:ext uri="{BB962C8B-B14F-4D97-AF65-F5344CB8AC3E}">
        <p14:creationId xmlns:p14="http://schemas.microsoft.com/office/powerpoint/2010/main" val="4141239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30725"/>
          </a:xfrm>
        </p:spPr>
        <p:txBody>
          <a:bodyPr/>
          <a:lstStyle/>
          <a:p>
            <a:pPr lvl="0"/>
            <a:endParaRPr lang="zh-CN" altLang="en-US" noProof="0"/>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18A54C05-12C6-4ED5-8C42-25DA65BDDB23}" type="slidenum">
              <a:rPr lang="en-US" altLang="zh-CN"/>
              <a:pPr/>
              <a:t>‹#›</a:t>
            </a:fld>
            <a:endParaRPr lang="en-US" altLang="zh-CN"/>
          </a:p>
        </p:txBody>
      </p:sp>
    </p:spTree>
    <p:extLst>
      <p:ext uri="{BB962C8B-B14F-4D97-AF65-F5344CB8AC3E}">
        <p14:creationId xmlns:p14="http://schemas.microsoft.com/office/powerpoint/2010/main" val="4000605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封面-1图">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E02F33F-4330-43CE-BEE6-131A92A39164}"/>
              </a:ext>
            </a:extLst>
          </p:cNvPr>
          <p:cNvSpPr txBox="1"/>
          <p:nvPr userDrawn="1"/>
        </p:nvSpPr>
        <p:spPr>
          <a:xfrm>
            <a:off x="8522629" y="2918520"/>
            <a:ext cx="2192395" cy="361125"/>
          </a:xfrm>
          <a:prstGeom prst="rect">
            <a:avLst/>
          </a:prstGeom>
          <a:noFill/>
        </p:spPr>
        <p:txBody>
          <a:bodyPr wrap="none" lIns="0" tIns="0" rIns="0" bIns="0" rtlCol="0">
            <a:spAutoFit/>
          </a:bodyPr>
          <a:lstStyle/>
          <a:p>
            <a:pPr algn="just">
              <a:lnSpc>
                <a:spcPct val="130000"/>
              </a:lnSpc>
            </a:pPr>
            <a:r>
              <a:rPr lang="en-US" altLang="zh-CN" sz="2000" b="0" cap="none" spc="0" dirty="0">
                <a:ln w="0"/>
                <a:solidFill>
                  <a:srgbClr val="6BB241"/>
                </a:solidFill>
                <a:effectLst>
                  <a:reflection blurRad="6350" stA="53000" endA="300" endPos="35500" dir="5400000" sy="-90000" algn="bl" rotWithShape="0"/>
                </a:effectLst>
                <a:latin typeface="+mn-ea"/>
              </a:rPr>
              <a:t>Machine Learning</a:t>
            </a:r>
            <a:endParaRPr lang="zh-CN" altLang="en-US" sz="2000" b="0" cap="none" spc="0" dirty="0">
              <a:ln w="0"/>
              <a:solidFill>
                <a:srgbClr val="6BB241"/>
              </a:solidFill>
              <a:effectLst>
                <a:reflection blurRad="6350" stA="53000" endA="300" endPos="35500" dir="5400000" sy="-90000" algn="bl" rotWithShape="0"/>
              </a:effectLst>
              <a:latin typeface="+mn-ea"/>
            </a:endParaRPr>
          </a:p>
        </p:txBody>
      </p:sp>
      <p:sp>
        <p:nvSpPr>
          <p:cNvPr id="6" name="矩形 5">
            <a:extLst>
              <a:ext uri="{FF2B5EF4-FFF2-40B4-BE49-F238E27FC236}">
                <a16:creationId xmlns:a16="http://schemas.microsoft.com/office/drawing/2014/main" id="{708C1F9D-9F07-4749-9DBB-E585788AC7F6}"/>
              </a:ext>
            </a:extLst>
          </p:cNvPr>
          <p:cNvSpPr/>
          <p:nvPr userDrawn="1"/>
        </p:nvSpPr>
        <p:spPr>
          <a:xfrm>
            <a:off x="7487474" y="1608954"/>
            <a:ext cx="4334713" cy="2524153"/>
          </a:xfrm>
          <a:prstGeom prst="rect">
            <a:avLst/>
          </a:prstGeom>
          <a:ln>
            <a:noFill/>
          </a:ln>
        </p:spPr>
        <p:txBody>
          <a:bodyPr wrap="square">
            <a:spAutoFit/>
          </a:bodyPr>
          <a:lstStyle/>
          <a:p>
            <a:pPr algn="l">
              <a:lnSpc>
                <a:spcPct val="200000"/>
              </a:lnSpc>
            </a:pPr>
            <a:r>
              <a:rPr lang="zh-CN" altLang="en-US" sz="4800" b="0" cap="none" spc="0" dirty="0">
                <a:ln w="0"/>
                <a:solidFill>
                  <a:schemeClr val="tx1"/>
                </a:solidFill>
                <a:effectLst>
                  <a:outerShdw blurRad="38100" dist="19050" dir="2700000" algn="tl" rotWithShape="0">
                    <a:schemeClr val="dk1">
                      <a:alpha val="40000"/>
                    </a:schemeClr>
                  </a:outerShdw>
                </a:effectLst>
              </a:rPr>
              <a:t>机器学习</a:t>
            </a:r>
            <a:r>
              <a:rPr lang="en-US" altLang="zh-CN" sz="3600" b="0" cap="none" spc="0" dirty="0">
                <a:ln w="0"/>
                <a:solidFill>
                  <a:schemeClr val="tx1"/>
                </a:solidFill>
                <a:effectLst>
                  <a:outerShdw blurRad="38100" dist="19050" dir="2700000" algn="tl" rotWithShape="0">
                    <a:schemeClr val="dk1">
                      <a:alpha val="40000"/>
                    </a:schemeClr>
                  </a:outerShdw>
                </a:effectLst>
              </a:rPr>
              <a:t>		</a:t>
            </a:r>
          </a:p>
          <a:p>
            <a:pPr algn="l">
              <a:lnSpc>
                <a:spcPct val="200000"/>
              </a:lnSpc>
            </a:pPr>
            <a:r>
              <a:rPr lang="zh-CN" altLang="en-US" sz="3600" b="0" cap="none" spc="0" dirty="0">
                <a:ln w="0"/>
                <a:solidFill>
                  <a:schemeClr val="tx1"/>
                </a:solidFill>
                <a:effectLst>
                  <a:outerShdw blurRad="38100" dist="19050" dir="2700000" algn="tl" rotWithShape="0">
                    <a:schemeClr val="dk1">
                      <a:alpha val="40000"/>
                    </a:schemeClr>
                  </a:outerShdw>
                </a:effectLst>
              </a:rPr>
              <a:t>               </a:t>
            </a:r>
          </a:p>
        </p:txBody>
      </p:sp>
      <p:pic>
        <p:nvPicPr>
          <p:cNvPr id="1034" name="Picture 10" descr="建筑摄影|南京林业大学图书馆|摄影|环境/建筑摄影|建筑摄影师曜有光 - 原创作品 - 站酷 (ZCOOL)">
            <a:extLst>
              <a:ext uri="{FF2B5EF4-FFF2-40B4-BE49-F238E27FC236}">
                <a16:creationId xmlns:a16="http://schemas.microsoft.com/office/drawing/2014/main" id="{42844476-9243-4C3A-9E81-0C214CD8DD4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9541"/>
          <a:stretch/>
        </p:blipFill>
        <p:spPr bwMode="auto">
          <a:xfrm>
            <a:off x="0" y="-27384"/>
            <a:ext cx="7324232" cy="6930008"/>
          </a:xfrm>
          <a:prstGeom prst="rect">
            <a:avLst/>
          </a:prstGeom>
          <a:noFill/>
          <a:extLst>
            <a:ext uri="{909E8E84-426E-40DD-AFC4-6F175D3DCCD1}">
              <a14:hiddenFill xmlns:a14="http://schemas.microsoft.com/office/drawing/2010/main">
                <a:solidFill>
                  <a:srgbClr val="FFFFFF"/>
                </a:solidFill>
              </a14:hiddenFill>
            </a:ext>
          </a:extLst>
        </p:spPr>
      </p:pic>
      <p:pic>
        <p:nvPicPr>
          <p:cNvPr id="1750" name="图形 2">
            <a:extLst>
              <a:ext uri="{FF2B5EF4-FFF2-40B4-BE49-F238E27FC236}">
                <a16:creationId xmlns:a16="http://schemas.microsoft.com/office/drawing/2014/main" id="{F1AFF3BF-5CF8-42E1-8844-867D8BB1871D}"/>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87474" y="815805"/>
            <a:ext cx="2311467" cy="540000"/>
          </a:xfrm>
          <a:prstGeom prst="rect">
            <a:avLst/>
          </a:prstGeom>
        </p:spPr>
      </p:pic>
      <p:sp>
        <p:nvSpPr>
          <p:cNvPr id="1757" name="矩形 1756"/>
          <p:cNvSpPr/>
          <p:nvPr userDrawn="1"/>
        </p:nvSpPr>
        <p:spPr>
          <a:xfrm>
            <a:off x="8465305" y="4797152"/>
            <a:ext cx="2364750" cy="1015663"/>
          </a:xfrm>
          <a:prstGeom prst="rect">
            <a:avLst/>
          </a:prstGeom>
        </p:spPr>
        <p:txBody>
          <a:bodyPr wrap="none">
            <a:spAutoFit/>
          </a:bodyPr>
          <a:lstStyle/>
          <a:p>
            <a:pPr algn="ctr"/>
            <a:r>
              <a:rPr lang="zh-CN" altLang="en-US" sz="2000" b="1" dirty="0">
                <a:solidFill>
                  <a:schemeClr val="tx1"/>
                </a:solidFill>
                <a:latin typeface="KaiTi" panose="02010609060101010101" pitchFamily="49" charset="-122"/>
                <a:ea typeface="KaiTi" panose="02010609060101010101" pitchFamily="49" charset="-122"/>
              </a:rPr>
              <a:t>信息科学技术学院 </a:t>
            </a:r>
            <a:endParaRPr lang="en-US" altLang="zh-CN" sz="2000" b="1" dirty="0">
              <a:solidFill>
                <a:schemeClr val="tx1"/>
              </a:solidFill>
              <a:latin typeface="KaiTi" panose="02010609060101010101" pitchFamily="49" charset="-122"/>
              <a:ea typeface="KaiTi" panose="02010609060101010101" pitchFamily="49" charset="-122"/>
            </a:endParaRPr>
          </a:p>
          <a:p>
            <a:pPr algn="ctr"/>
            <a:endParaRPr lang="en-US" altLang="zh-CN" sz="2000" b="1" dirty="0">
              <a:solidFill>
                <a:schemeClr val="tx1"/>
              </a:solidFill>
              <a:latin typeface="KaiTi" panose="02010609060101010101" pitchFamily="49" charset="-122"/>
              <a:ea typeface="KaiTi" panose="02010609060101010101" pitchFamily="49" charset="-122"/>
            </a:endParaRPr>
          </a:p>
          <a:p>
            <a:pPr algn="ctr"/>
            <a:r>
              <a:rPr lang="zh-CN" altLang="en-US" sz="2000" b="1" dirty="0">
                <a:solidFill>
                  <a:schemeClr val="tx1"/>
                </a:solidFill>
                <a:latin typeface="KaiTi" panose="02010609060101010101" pitchFamily="49" charset="-122"/>
                <a:ea typeface="KaiTi" panose="02010609060101010101" pitchFamily="49" charset="-122"/>
              </a:rPr>
              <a:t>张礼</a:t>
            </a:r>
          </a:p>
        </p:txBody>
      </p:sp>
    </p:spTree>
    <p:extLst>
      <p:ext uri="{BB962C8B-B14F-4D97-AF65-F5344CB8AC3E}">
        <p14:creationId xmlns:p14="http://schemas.microsoft.com/office/powerpoint/2010/main" val="1178066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封面-1图">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08C1F9D-9F07-4749-9DBB-E585788AC7F6}"/>
              </a:ext>
            </a:extLst>
          </p:cNvPr>
          <p:cNvSpPr/>
          <p:nvPr userDrawn="1"/>
        </p:nvSpPr>
        <p:spPr>
          <a:xfrm>
            <a:off x="9306000" y="2820932"/>
            <a:ext cx="1124539" cy="2474082"/>
          </a:xfrm>
          <a:prstGeom prst="rect">
            <a:avLst/>
          </a:prstGeom>
          <a:ln>
            <a:noFill/>
          </a:ln>
        </p:spPr>
        <p:txBody>
          <a:bodyPr vert="eaVert" wrap="square">
            <a:spAutoFit/>
          </a:bodyPr>
          <a:lstStyle/>
          <a:p>
            <a:pPr algn="l">
              <a:lnSpc>
                <a:spcPct val="200000"/>
              </a:lnSpc>
            </a:pPr>
            <a:r>
              <a:rPr lang="zh-CN" altLang="en-US" sz="3600" b="1" cap="none" spc="0" dirty="0">
                <a:ln w="0"/>
                <a:solidFill>
                  <a:schemeClr val="tx1">
                    <a:lumMod val="75000"/>
                    <a:lumOff val="25000"/>
                  </a:schemeClr>
                </a:solidFill>
                <a:effectLst>
                  <a:outerShdw blurRad="38100" dist="19050" dir="2700000" algn="tl" rotWithShape="0">
                    <a:schemeClr val="dk1">
                      <a:alpha val="40000"/>
                    </a:schemeClr>
                  </a:outerShdw>
                </a:effectLst>
              </a:rPr>
              <a:t>前往下一站               </a:t>
            </a:r>
          </a:p>
        </p:txBody>
      </p:sp>
      <p:pic>
        <p:nvPicPr>
          <p:cNvPr id="1034" name="Picture 10" descr="建筑摄影|南京林业大学图书馆|摄影|环境/建筑摄影|建筑摄影师曜有光 - 原创作品 - 站酷 (ZCOOL)">
            <a:extLst>
              <a:ext uri="{FF2B5EF4-FFF2-40B4-BE49-F238E27FC236}">
                <a16:creationId xmlns:a16="http://schemas.microsoft.com/office/drawing/2014/main" id="{42844476-9243-4C3A-9E81-0C214CD8DD4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9541"/>
          <a:stretch/>
        </p:blipFill>
        <p:spPr bwMode="auto">
          <a:xfrm>
            <a:off x="0" y="-27384"/>
            <a:ext cx="7324232" cy="6930008"/>
          </a:xfrm>
          <a:prstGeom prst="rect">
            <a:avLst/>
          </a:prstGeom>
          <a:noFill/>
          <a:extLst>
            <a:ext uri="{909E8E84-426E-40DD-AFC4-6F175D3DCCD1}">
              <a14:hiddenFill xmlns:a14="http://schemas.microsoft.com/office/drawing/2010/main">
                <a:solidFill>
                  <a:srgbClr val="FFFFFF"/>
                </a:solidFill>
              </a14:hiddenFill>
            </a:ext>
          </a:extLst>
        </p:spPr>
      </p:pic>
      <p:pic>
        <p:nvPicPr>
          <p:cNvPr id="1750" name="图形 2">
            <a:extLst>
              <a:ext uri="{FF2B5EF4-FFF2-40B4-BE49-F238E27FC236}">
                <a16:creationId xmlns:a16="http://schemas.microsoft.com/office/drawing/2014/main" id="{F1AFF3BF-5CF8-42E1-8844-867D8BB1871D}"/>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87474" y="815805"/>
            <a:ext cx="3243819" cy="757814"/>
          </a:xfrm>
          <a:prstGeom prst="rect">
            <a:avLst/>
          </a:prstGeom>
        </p:spPr>
      </p:pic>
    </p:spTree>
    <p:extLst>
      <p:ext uri="{BB962C8B-B14F-4D97-AF65-F5344CB8AC3E}">
        <p14:creationId xmlns:p14="http://schemas.microsoft.com/office/powerpoint/2010/main" val="2846820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t>‹#›</a:t>
            </a:fld>
            <a:endParaRPr lang="en-US" altLang="zh-CN" sz="1400" b="1">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anaconda.com/distribution/" TargetMode="Externa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35.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diagramLayout" Target="../diagrams/layout1.xml"/><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32.jpeg"/><Relationship Id="rId5" Type="http://schemas.openxmlformats.org/officeDocument/2006/relationships/diagramColors" Target="../diagrams/colors1.xml"/><Relationship Id="rId10" Type="http://schemas.openxmlformats.org/officeDocument/2006/relationships/image" Target="../media/image31.jpeg"/><Relationship Id="rId4" Type="http://schemas.openxmlformats.org/officeDocument/2006/relationships/diagramQuickStyle" Target="../diagrams/quickStyle1.xml"/><Relationship Id="rId9"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8FE116E-5560-6B48-B4B5-3E5F0478E451}"/>
              </a:ext>
            </a:extLst>
          </p:cNvPr>
          <p:cNvSpPr txBox="1"/>
          <p:nvPr/>
        </p:nvSpPr>
        <p:spPr>
          <a:xfrm>
            <a:off x="9484243" y="3625702"/>
            <a:ext cx="1956390" cy="523220"/>
          </a:xfrm>
          <a:prstGeom prst="rect">
            <a:avLst/>
          </a:prstGeom>
          <a:noFill/>
        </p:spPr>
        <p:txBody>
          <a:bodyPr wrap="square" rtlCol="0">
            <a:spAutoFit/>
          </a:bodyPr>
          <a:lstStyle/>
          <a:p>
            <a:r>
              <a:rPr kumimoji="1" lang="zh-CN" altLang="en-US" sz="2800" b="1" dirty="0">
                <a:latin typeface="+mj-ea"/>
                <a:ea typeface="+mj-ea"/>
              </a:rPr>
              <a:t>第</a:t>
            </a:r>
            <a:r>
              <a:rPr kumimoji="1" lang="en-US" altLang="zh-CN" sz="2800" b="1" dirty="0">
                <a:latin typeface="+mj-ea"/>
                <a:ea typeface="+mj-ea"/>
              </a:rPr>
              <a:t>1</a:t>
            </a:r>
            <a:r>
              <a:rPr kumimoji="1" lang="zh-CN" altLang="en-US" sz="2800" b="1" dirty="0">
                <a:latin typeface="+mj-ea"/>
                <a:ea typeface="+mj-ea"/>
              </a:rPr>
              <a:t>章 绪论</a:t>
            </a:r>
          </a:p>
        </p:txBody>
      </p:sp>
    </p:spTree>
    <p:extLst>
      <p:ext uri="{BB962C8B-B14F-4D97-AF65-F5344CB8AC3E}">
        <p14:creationId xmlns:p14="http://schemas.microsoft.com/office/powerpoint/2010/main" val="1556929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03462-47FD-BB43-A1B1-8D75AFC9E816}"/>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D49A5903-2F9D-8345-A89C-C2371697ABF4}"/>
              </a:ext>
            </a:extLst>
          </p:cNvPr>
          <p:cNvSpPr>
            <a:spLocks noGrp="1"/>
          </p:cNvSpPr>
          <p:nvPr>
            <p:ph idx="1"/>
          </p:nvPr>
        </p:nvSpPr>
        <p:spPr/>
        <p:txBody>
          <a:bodyPr/>
          <a:lstStyle/>
          <a:p>
            <a:pPr>
              <a:lnSpc>
                <a:spcPct val="150000"/>
              </a:lnSpc>
              <a:buFont typeface="Wingdings" pitchFamily="2" charset="2"/>
              <a:buChar char="ü"/>
            </a:pPr>
            <a:r>
              <a:rPr kumimoji="1" lang="zh-CN" altLang="en-US" sz="2400" dirty="0"/>
              <a:t>基于自然语言处理的对话模型</a:t>
            </a:r>
            <a:endParaRPr kumimoji="1" lang="en-US" altLang="zh-CN" sz="2400" dirty="0"/>
          </a:p>
          <a:p>
            <a:pPr>
              <a:lnSpc>
                <a:spcPct val="150000"/>
              </a:lnSpc>
              <a:buFont typeface="Wingdings" pitchFamily="2" charset="2"/>
              <a:buChar char="ü"/>
            </a:pPr>
            <a:r>
              <a:rPr kumimoji="1" lang="zh-CN" altLang="en-US" sz="2400" dirty="0"/>
              <a:t>参数量</a:t>
            </a:r>
            <a:r>
              <a:rPr kumimoji="1" lang="en-US" altLang="zh-CN" sz="2400" dirty="0"/>
              <a:t>1750</a:t>
            </a:r>
            <a:r>
              <a:rPr kumimoji="1" lang="zh-CN" altLang="en-US" sz="2400" dirty="0"/>
              <a:t>亿</a:t>
            </a:r>
            <a:endParaRPr kumimoji="1" lang="en-US" altLang="zh-CN" sz="2400" dirty="0"/>
          </a:p>
          <a:p>
            <a:pPr>
              <a:lnSpc>
                <a:spcPct val="150000"/>
              </a:lnSpc>
              <a:buFont typeface="Wingdings" pitchFamily="2" charset="2"/>
              <a:buChar char="ü"/>
            </a:pPr>
            <a:r>
              <a:rPr kumimoji="1" lang="zh-CN" altLang="en-US" sz="2400" dirty="0"/>
              <a:t>训练数据</a:t>
            </a:r>
            <a:r>
              <a:rPr kumimoji="1" lang="en-US" altLang="zh-CN" sz="2400" dirty="0"/>
              <a:t>45TB</a:t>
            </a:r>
            <a:r>
              <a:rPr kumimoji="1" lang="zh-CN" altLang="en-US" sz="2400" dirty="0"/>
              <a:t>，近</a:t>
            </a:r>
            <a:r>
              <a:rPr kumimoji="1" lang="en-US" altLang="zh-CN" sz="2400" dirty="0"/>
              <a:t>1</a:t>
            </a:r>
            <a:r>
              <a:rPr kumimoji="1" lang="zh-CN" altLang="en-US" sz="2400" dirty="0"/>
              <a:t>万亿单词</a:t>
            </a:r>
            <a:endParaRPr kumimoji="1" lang="en-US" altLang="zh-CN" sz="2400" dirty="0"/>
          </a:p>
          <a:p>
            <a:pPr>
              <a:lnSpc>
                <a:spcPct val="150000"/>
              </a:lnSpc>
              <a:buFont typeface="Wingdings" pitchFamily="2" charset="2"/>
              <a:buChar char="ü"/>
            </a:pPr>
            <a:r>
              <a:rPr kumimoji="1" lang="zh-CN" altLang="en-US" sz="2400" dirty="0"/>
              <a:t>训练成本</a:t>
            </a:r>
            <a:r>
              <a:rPr kumimoji="1" lang="en-US" altLang="zh-CN" sz="2400" dirty="0"/>
              <a:t>450-1200</a:t>
            </a:r>
            <a:r>
              <a:rPr kumimoji="1" lang="zh-CN" altLang="en-US" sz="2400" dirty="0"/>
              <a:t>万美金</a:t>
            </a:r>
            <a:endParaRPr kumimoji="1" lang="en-US" altLang="zh-CN" sz="2400" dirty="0"/>
          </a:p>
          <a:p>
            <a:pPr>
              <a:lnSpc>
                <a:spcPct val="150000"/>
              </a:lnSpc>
              <a:buFont typeface="Wingdings" pitchFamily="2" charset="2"/>
              <a:buChar char="ü"/>
            </a:pPr>
            <a:r>
              <a:rPr kumimoji="1" lang="zh-CN" altLang="en-US" sz="2400" dirty="0"/>
              <a:t>硬件设备</a:t>
            </a:r>
            <a:r>
              <a:rPr kumimoji="1" lang="en-US" altLang="zh-CN" sz="2400" dirty="0"/>
              <a:t>10</a:t>
            </a:r>
            <a:r>
              <a:rPr kumimoji="1" lang="zh-CN" altLang="en-US" sz="2400" dirty="0"/>
              <a:t>亿美金</a:t>
            </a:r>
            <a:endParaRPr kumimoji="1" lang="en-US" altLang="zh-CN" sz="2400"/>
          </a:p>
          <a:p>
            <a:pPr>
              <a:lnSpc>
                <a:spcPct val="150000"/>
              </a:lnSpc>
              <a:buFont typeface="Wingdings" pitchFamily="2" charset="2"/>
              <a:buChar char="ü"/>
            </a:pPr>
            <a:endParaRPr kumimoji="1" lang="en-US" altLang="zh-CN" sz="2400" dirty="0"/>
          </a:p>
          <a:p>
            <a:pPr>
              <a:lnSpc>
                <a:spcPct val="150000"/>
              </a:lnSpc>
              <a:buFont typeface="Wingdings" pitchFamily="2" charset="2"/>
              <a:buChar char="ü"/>
            </a:pPr>
            <a:endParaRPr kumimoji="1" lang="zh-CN" altLang="en-US" sz="2400" dirty="0"/>
          </a:p>
        </p:txBody>
      </p:sp>
      <p:pic>
        <p:nvPicPr>
          <p:cNvPr id="4" name="图片 3">
            <a:extLst>
              <a:ext uri="{FF2B5EF4-FFF2-40B4-BE49-F238E27FC236}">
                <a16:creationId xmlns:a16="http://schemas.microsoft.com/office/drawing/2014/main" id="{EB0B1BE8-15F2-B642-95FD-6327C2F42318}"/>
              </a:ext>
            </a:extLst>
          </p:cNvPr>
          <p:cNvPicPr>
            <a:picLocks noChangeAspect="1"/>
          </p:cNvPicPr>
          <p:nvPr/>
        </p:nvPicPr>
        <p:blipFill>
          <a:blip r:embed="rId2"/>
          <a:stretch>
            <a:fillRect/>
          </a:stretch>
        </p:blipFill>
        <p:spPr>
          <a:xfrm>
            <a:off x="5359352" y="1467293"/>
            <a:ext cx="6223048" cy="3496407"/>
          </a:xfrm>
          <a:prstGeom prst="rect">
            <a:avLst/>
          </a:prstGeom>
        </p:spPr>
      </p:pic>
    </p:spTree>
    <p:extLst>
      <p:ext uri="{BB962C8B-B14F-4D97-AF65-F5344CB8AC3E}">
        <p14:creationId xmlns:p14="http://schemas.microsoft.com/office/powerpoint/2010/main" val="178928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4930" y="1475938"/>
            <a:ext cx="10515600" cy="4351338"/>
          </a:xfrm>
        </p:spPr>
        <p:txBody>
          <a:bodyPr/>
          <a:lstStyle/>
          <a:p>
            <a:r>
              <a:rPr lang="zh-CN" altLang="en-US" sz="2800" dirty="0">
                <a:latin typeface="+mj-ea"/>
                <a:ea typeface="+mj-ea"/>
              </a:rPr>
              <a:t>给定数据的预测问题</a:t>
            </a:r>
          </a:p>
          <a:p>
            <a:pPr marL="1085850" lvl="1" indent="-342900">
              <a:spcBef>
                <a:spcPct val="50000"/>
              </a:spcBef>
              <a:buFont typeface="Wingdings" panose="05000000000000000000" pitchFamily="2" charset="2"/>
              <a:buChar char="ü"/>
              <a:defRPr/>
            </a:pPr>
            <a:r>
              <a:rPr lang="zh-CN" altLang="en-US" sz="2400" dirty="0">
                <a:latin typeface="+mj-ea"/>
                <a:ea typeface="+mj-ea"/>
              </a:rPr>
              <a:t>数据清洗</a:t>
            </a:r>
            <a:r>
              <a:rPr lang="en-US" altLang="zh-CN" sz="2400" dirty="0">
                <a:latin typeface="+mj-ea"/>
                <a:ea typeface="+mj-ea"/>
              </a:rPr>
              <a:t>/</a:t>
            </a:r>
            <a:r>
              <a:rPr lang="zh-CN" altLang="en-US" sz="2400" dirty="0">
                <a:latin typeface="+mj-ea"/>
                <a:ea typeface="+mj-ea"/>
              </a:rPr>
              <a:t>特征选择</a:t>
            </a:r>
          </a:p>
          <a:p>
            <a:pPr marL="1085850" lvl="1" indent="-342900">
              <a:spcBef>
                <a:spcPct val="50000"/>
              </a:spcBef>
              <a:buFont typeface="Wingdings" panose="05000000000000000000" pitchFamily="2" charset="2"/>
              <a:buChar char="ü"/>
              <a:defRPr/>
            </a:pPr>
            <a:r>
              <a:rPr lang="zh-CN" altLang="en-US" sz="2400" dirty="0">
                <a:latin typeface="+mj-ea"/>
                <a:ea typeface="+mj-ea"/>
              </a:rPr>
              <a:t>确定算法模型</a:t>
            </a:r>
            <a:r>
              <a:rPr lang="en-US" altLang="zh-CN" sz="2400" dirty="0">
                <a:latin typeface="+mj-ea"/>
                <a:ea typeface="+mj-ea"/>
              </a:rPr>
              <a:t>/</a:t>
            </a:r>
            <a:r>
              <a:rPr lang="zh-CN" altLang="en-US" sz="2400" dirty="0">
                <a:latin typeface="+mj-ea"/>
                <a:ea typeface="+mj-ea"/>
              </a:rPr>
              <a:t>参数优化</a:t>
            </a:r>
          </a:p>
          <a:p>
            <a:pPr marL="1085850" lvl="1" indent="-342900">
              <a:spcBef>
                <a:spcPct val="50000"/>
              </a:spcBef>
              <a:buFont typeface="Wingdings" panose="05000000000000000000" pitchFamily="2" charset="2"/>
              <a:buChar char="ü"/>
              <a:defRPr/>
            </a:pPr>
            <a:r>
              <a:rPr lang="zh-CN" altLang="en-US" sz="2400" dirty="0">
                <a:latin typeface="+mj-ea"/>
                <a:ea typeface="+mj-ea"/>
              </a:rPr>
              <a:t>结果预测</a:t>
            </a:r>
            <a:endParaRPr lang="en-US" altLang="zh-CN" sz="2400" dirty="0">
              <a:latin typeface="+mj-ea"/>
              <a:ea typeface="+mj-ea"/>
            </a:endParaRPr>
          </a:p>
          <a:p>
            <a:pPr marL="742950" lvl="1" indent="0">
              <a:spcBef>
                <a:spcPct val="50000"/>
              </a:spcBef>
              <a:buNone/>
              <a:defRPr/>
            </a:pPr>
            <a:endParaRPr lang="zh-CN" altLang="en-US" sz="2400" dirty="0">
              <a:latin typeface="+mj-ea"/>
              <a:ea typeface="+mj-ea"/>
            </a:endParaRPr>
          </a:p>
          <a:p>
            <a:r>
              <a:rPr lang="zh-CN" altLang="en-US" sz="2800" dirty="0">
                <a:latin typeface="+mj-ea"/>
                <a:ea typeface="+mj-ea"/>
              </a:rPr>
              <a:t>不能解决什么</a:t>
            </a:r>
          </a:p>
          <a:p>
            <a:pPr marL="1085850" lvl="1" indent="-342900">
              <a:spcBef>
                <a:spcPct val="50000"/>
              </a:spcBef>
              <a:buFont typeface="Wingdings" panose="05000000000000000000" pitchFamily="2" charset="2"/>
              <a:buChar char="ü"/>
              <a:defRPr/>
            </a:pPr>
            <a:r>
              <a:rPr lang="zh-CN" altLang="en-US" sz="2400" dirty="0">
                <a:latin typeface="+mj-ea"/>
                <a:ea typeface="+mj-ea"/>
              </a:rPr>
              <a:t>大数据存储</a:t>
            </a:r>
            <a:r>
              <a:rPr lang="en-US" altLang="zh-CN" sz="2400" dirty="0">
                <a:latin typeface="+mj-ea"/>
                <a:ea typeface="+mj-ea"/>
              </a:rPr>
              <a:t>/</a:t>
            </a:r>
            <a:r>
              <a:rPr lang="zh-CN" altLang="en-US" sz="2400" dirty="0">
                <a:latin typeface="+mj-ea"/>
                <a:ea typeface="+mj-ea"/>
              </a:rPr>
              <a:t>并行计算</a:t>
            </a:r>
          </a:p>
          <a:p>
            <a:pPr marL="1085850" lvl="1" indent="-342900">
              <a:spcBef>
                <a:spcPct val="50000"/>
              </a:spcBef>
              <a:buFont typeface="Wingdings" panose="05000000000000000000" pitchFamily="2" charset="2"/>
              <a:buChar char="ü"/>
              <a:defRPr/>
            </a:pPr>
            <a:r>
              <a:rPr lang="zh-CN" altLang="en-US" sz="2400" dirty="0">
                <a:latin typeface="+mj-ea"/>
                <a:ea typeface="+mj-ea"/>
              </a:rPr>
              <a:t>做一个机器人</a:t>
            </a:r>
          </a:p>
          <a:p>
            <a:endParaRPr lang="zh-CN" altLang="en-US" dirty="0"/>
          </a:p>
        </p:txBody>
      </p:sp>
      <p:sp>
        <p:nvSpPr>
          <p:cNvPr id="10"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45450" y="275609"/>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机器学习可以解决什么问题</a:t>
            </a:r>
            <a:br>
              <a:rPr lang="zh-CN" altLang="en-US" dirty="0"/>
            </a:br>
            <a:endParaRPr lang="zh-CN" altLang="en-US" dirty="0"/>
          </a:p>
        </p:txBody>
      </p:sp>
    </p:spTree>
    <p:extLst>
      <p:ext uri="{BB962C8B-B14F-4D97-AF65-F5344CB8AC3E}">
        <p14:creationId xmlns:p14="http://schemas.microsoft.com/office/powerpoint/2010/main" val="2591231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E356-4583-9F4F-9BEF-ED2B8F747309}"/>
              </a:ext>
            </a:extLst>
          </p:cNvPr>
          <p:cNvSpPr>
            <a:spLocks noGrp="1"/>
          </p:cNvSpPr>
          <p:nvPr>
            <p:ph type="title"/>
          </p:nvPr>
        </p:nvSpPr>
        <p:spPr/>
        <p:txBody>
          <a:bodyPr/>
          <a:lstStyle/>
          <a:p>
            <a:r>
              <a:rPr kumimoji="1" lang="zh-CN" altLang="en-US" dirty="0"/>
              <a:t>机器学习简单案例</a:t>
            </a:r>
          </a:p>
        </p:txBody>
      </p:sp>
      <p:sp>
        <p:nvSpPr>
          <p:cNvPr id="3" name="内容占位符 2">
            <a:extLst>
              <a:ext uri="{FF2B5EF4-FFF2-40B4-BE49-F238E27FC236}">
                <a16:creationId xmlns:a16="http://schemas.microsoft.com/office/drawing/2014/main" id="{16F5BEF0-A996-904C-A569-AF2E8017C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23DB066-E5A4-B141-A5C8-B22085E45AA5}"/>
              </a:ext>
            </a:extLst>
          </p:cNvPr>
          <p:cNvPicPr>
            <a:picLocks noChangeAspect="1"/>
          </p:cNvPicPr>
          <p:nvPr/>
        </p:nvPicPr>
        <p:blipFill>
          <a:blip r:embed="rId2"/>
          <a:stretch>
            <a:fillRect/>
          </a:stretch>
        </p:blipFill>
        <p:spPr>
          <a:xfrm>
            <a:off x="1721154" y="1469906"/>
            <a:ext cx="8749691" cy="5281768"/>
          </a:xfrm>
          <a:prstGeom prst="rect">
            <a:avLst/>
          </a:prstGeom>
        </p:spPr>
      </p:pic>
    </p:spTree>
    <p:extLst>
      <p:ext uri="{BB962C8B-B14F-4D97-AF65-F5344CB8AC3E}">
        <p14:creationId xmlns:p14="http://schemas.microsoft.com/office/powerpoint/2010/main" val="397353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E356-4583-9F4F-9BEF-ED2B8F747309}"/>
              </a:ext>
            </a:extLst>
          </p:cNvPr>
          <p:cNvSpPr>
            <a:spLocks noGrp="1"/>
          </p:cNvSpPr>
          <p:nvPr>
            <p:ph type="title"/>
          </p:nvPr>
        </p:nvSpPr>
        <p:spPr/>
        <p:txBody>
          <a:bodyPr/>
          <a:lstStyle/>
          <a:p>
            <a:r>
              <a:rPr kumimoji="1" lang="zh-CN" altLang="en-US" dirty="0"/>
              <a:t>机器学习简单案例</a:t>
            </a:r>
          </a:p>
        </p:txBody>
      </p:sp>
      <p:sp>
        <p:nvSpPr>
          <p:cNvPr id="3" name="内容占位符 2">
            <a:extLst>
              <a:ext uri="{FF2B5EF4-FFF2-40B4-BE49-F238E27FC236}">
                <a16:creationId xmlns:a16="http://schemas.microsoft.com/office/drawing/2014/main" id="{16F5BEF0-A996-904C-A569-AF2E8017C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9EF697D-7656-9B4F-89A1-D8E10A93537A}"/>
              </a:ext>
            </a:extLst>
          </p:cNvPr>
          <p:cNvPicPr>
            <a:picLocks noChangeAspect="1"/>
          </p:cNvPicPr>
          <p:nvPr/>
        </p:nvPicPr>
        <p:blipFill>
          <a:blip r:embed="rId2"/>
          <a:stretch>
            <a:fillRect/>
          </a:stretch>
        </p:blipFill>
        <p:spPr>
          <a:xfrm>
            <a:off x="1322676" y="0"/>
            <a:ext cx="9780563" cy="6858000"/>
          </a:xfrm>
          <a:prstGeom prst="rect">
            <a:avLst/>
          </a:prstGeom>
        </p:spPr>
      </p:pic>
    </p:spTree>
    <p:extLst>
      <p:ext uri="{BB962C8B-B14F-4D97-AF65-F5344CB8AC3E}">
        <p14:creationId xmlns:p14="http://schemas.microsoft.com/office/powerpoint/2010/main" val="120661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E356-4583-9F4F-9BEF-ED2B8F747309}"/>
              </a:ext>
            </a:extLst>
          </p:cNvPr>
          <p:cNvSpPr>
            <a:spLocks noGrp="1"/>
          </p:cNvSpPr>
          <p:nvPr>
            <p:ph type="title"/>
          </p:nvPr>
        </p:nvSpPr>
        <p:spPr/>
        <p:txBody>
          <a:bodyPr/>
          <a:lstStyle/>
          <a:p>
            <a:r>
              <a:rPr kumimoji="1" lang="zh-CN" altLang="en-US" dirty="0"/>
              <a:t>机器学习简单案例</a:t>
            </a:r>
          </a:p>
        </p:txBody>
      </p:sp>
      <p:sp>
        <p:nvSpPr>
          <p:cNvPr id="3" name="内容占位符 2">
            <a:extLst>
              <a:ext uri="{FF2B5EF4-FFF2-40B4-BE49-F238E27FC236}">
                <a16:creationId xmlns:a16="http://schemas.microsoft.com/office/drawing/2014/main" id="{16F5BEF0-A996-904C-A569-AF2E8017C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116A204-63D4-754E-B3F8-37F2214A3CE7}"/>
              </a:ext>
            </a:extLst>
          </p:cNvPr>
          <p:cNvPicPr>
            <a:picLocks noChangeAspect="1"/>
          </p:cNvPicPr>
          <p:nvPr/>
        </p:nvPicPr>
        <p:blipFill>
          <a:blip r:embed="rId2"/>
          <a:stretch>
            <a:fillRect/>
          </a:stretch>
        </p:blipFill>
        <p:spPr>
          <a:xfrm>
            <a:off x="955125" y="0"/>
            <a:ext cx="10026570" cy="6858000"/>
          </a:xfrm>
          <a:prstGeom prst="rect">
            <a:avLst/>
          </a:prstGeom>
        </p:spPr>
      </p:pic>
    </p:spTree>
    <p:extLst>
      <p:ext uri="{BB962C8B-B14F-4D97-AF65-F5344CB8AC3E}">
        <p14:creationId xmlns:p14="http://schemas.microsoft.com/office/powerpoint/2010/main" val="152447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E356-4583-9F4F-9BEF-ED2B8F747309}"/>
              </a:ext>
            </a:extLst>
          </p:cNvPr>
          <p:cNvSpPr>
            <a:spLocks noGrp="1"/>
          </p:cNvSpPr>
          <p:nvPr>
            <p:ph type="title"/>
          </p:nvPr>
        </p:nvSpPr>
        <p:spPr/>
        <p:txBody>
          <a:bodyPr/>
          <a:lstStyle/>
          <a:p>
            <a:r>
              <a:rPr kumimoji="1" lang="zh-CN" altLang="en-US" dirty="0"/>
              <a:t>机器学习简单案例</a:t>
            </a:r>
          </a:p>
        </p:txBody>
      </p:sp>
      <p:sp>
        <p:nvSpPr>
          <p:cNvPr id="3" name="内容占位符 2">
            <a:extLst>
              <a:ext uri="{FF2B5EF4-FFF2-40B4-BE49-F238E27FC236}">
                <a16:creationId xmlns:a16="http://schemas.microsoft.com/office/drawing/2014/main" id="{16F5BEF0-A996-904C-A569-AF2E8017C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56DE68F-3FA9-F040-BF95-038FCBA18DD0}"/>
              </a:ext>
            </a:extLst>
          </p:cNvPr>
          <p:cNvPicPr>
            <a:picLocks noChangeAspect="1"/>
          </p:cNvPicPr>
          <p:nvPr/>
        </p:nvPicPr>
        <p:blipFill>
          <a:blip r:embed="rId2"/>
          <a:stretch>
            <a:fillRect/>
          </a:stretch>
        </p:blipFill>
        <p:spPr>
          <a:xfrm>
            <a:off x="1232095" y="0"/>
            <a:ext cx="9727809" cy="6858000"/>
          </a:xfrm>
          <a:prstGeom prst="rect">
            <a:avLst/>
          </a:prstGeom>
        </p:spPr>
      </p:pic>
    </p:spTree>
    <p:extLst>
      <p:ext uri="{BB962C8B-B14F-4D97-AF65-F5344CB8AC3E}">
        <p14:creationId xmlns:p14="http://schemas.microsoft.com/office/powerpoint/2010/main" val="406207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E356-4583-9F4F-9BEF-ED2B8F747309}"/>
              </a:ext>
            </a:extLst>
          </p:cNvPr>
          <p:cNvSpPr>
            <a:spLocks noGrp="1"/>
          </p:cNvSpPr>
          <p:nvPr>
            <p:ph type="title"/>
          </p:nvPr>
        </p:nvSpPr>
        <p:spPr/>
        <p:txBody>
          <a:bodyPr/>
          <a:lstStyle/>
          <a:p>
            <a:r>
              <a:rPr kumimoji="1" lang="zh-CN" altLang="en-US" dirty="0"/>
              <a:t>机器学习简单案例</a:t>
            </a:r>
          </a:p>
        </p:txBody>
      </p:sp>
      <p:sp>
        <p:nvSpPr>
          <p:cNvPr id="3" name="内容占位符 2">
            <a:extLst>
              <a:ext uri="{FF2B5EF4-FFF2-40B4-BE49-F238E27FC236}">
                <a16:creationId xmlns:a16="http://schemas.microsoft.com/office/drawing/2014/main" id="{16F5BEF0-A996-904C-A569-AF2E8017C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353B479-115B-3F46-8CC7-C9192D71E2FA}"/>
              </a:ext>
            </a:extLst>
          </p:cNvPr>
          <p:cNvPicPr>
            <a:picLocks noChangeAspect="1"/>
          </p:cNvPicPr>
          <p:nvPr/>
        </p:nvPicPr>
        <p:blipFill>
          <a:blip r:embed="rId2"/>
          <a:stretch>
            <a:fillRect/>
          </a:stretch>
        </p:blipFill>
        <p:spPr>
          <a:xfrm>
            <a:off x="1084384" y="0"/>
            <a:ext cx="10023231" cy="6858000"/>
          </a:xfrm>
          <a:prstGeom prst="rect">
            <a:avLst/>
          </a:prstGeom>
        </p:spPr>
      </p:pic>
    </p:spTree>
    <p:extLst>
      <p:ext uri="{BB962C8B-B14F-4D97-AF65-F5344CB8AC3E}">
        <p14:creationId xmlns:p14="http://schemas.microsoft.com/office/powerpoint/2010/main" val="97757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E356-4583-9F4F-9BEF-ED2B8F7473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F5BEF0-A996-904C-A569-AF2E8017C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52C0C6D-B036-5B40-A0CE-9554F79E8E1E}"/>
              </a:ext>
            </a:extLst>
          </p:cNvPr>
          <p:cNvPicPr>
            <a:picLocks noChangeAspect="1"/>
          </p:cNvPicPr>
          <p:nvPr/>
        </p:nvPicPr>
        <p:blipFill>
          <a:blip r:embed="rId2"/>
          <a:stretch>
            <a:fillRect/>
          </a:stretch>
        </p:blipFill>
        <p:spPr>
          <a:xfrm>
            <a:off x="1104014" y="0"/>
            <a:ext cx="9983972" cy="6858000"/>
          </a:xfrm>
          <a:prstGeom prst="rect">
            <a:avLst/>
          </a:prstGeom>
        </p:spPr>
      </p:pic>
    </p:spTree>
    <p:extLst>
      <p:ext uri="{BB962C8B-B14F-4D97-AF65-F5344CB8AC3E}">
        <p14:creationId xmlns:p14="http://schemas.microsoft.com/office/powerpoint/2010/main" val="1272985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E356-4583-9F4F-9BEF-ED2B8F7473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F5BEF0-A996-904C-A569-AF2E8017C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2BBED7A-10C0-0941-9FFA-3A099D514695}"/>
              </a:ext>
            </a:extLst>
          </p:cNvPr>
          <p:cNvPicPr>
            <a:picLocks noChangeAspect="1"/>
          </p:cNvPicPr>
          <p:nvPr/>
        </p:nvPicPr>
        <p:blipFill>
          <a:blip r:embed="rId2"/>
          <a:stretch>
            <a:fillRect/>
          </a:stretch>
        </p:blipFill>
        <p:spPr>
          <a:xfrm>
            <a:off x="1145381" y="0"/>
            <a:ext cx="9901238" cy="6858000"/>
          </a:xfrm>
          <a:prstGeom prst="rect">
            <a:avLst/>
          </a:prstGeom>
        </p:spPr>
      </p:pic>
    </p:spTree>
    <p:extLst>
      <p:ext uri="{BB962C8B-B14F-4D97-AF65-F5344CB8AC3E}">
        <p14:creationId xmlns:p14="http://schemas.microsoft.com/office/powerpoint/2010/main" val="1326511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E356-4583-9F4F-9BEF-ED2B8F7473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F5BEF0-A996-904C-A569-AF2E8017C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983730A-4FCF-4A4F-9420-6BAEF8B4EAFC}"/>
              </a:ext>
            </a:extLst>
          </p:cNvPr>
          <p:cNvPicPr>
            <a:picLocks noChangeAspect="1"/>
          </p:cNvPicPr>
          <p:nvPr/>
        </p:nvPicPr>
        <p:blipFill>
          <a:blip r:embed="rId2"/>
          <a:stretch>
            <a:fillRect/>
          </a:stretch>
        </p:blipFill>
        <p:spPr>
          <a:xfrm>
            <a:off x="1243541" y="0"/>
            <a:ext cx="9704917" cy="6858000"/>
          </a:xfrm>
          <a:prstGeom prst="rect">
            <a:avLst/>
          </a:prstGeom>
        </p:spPr>
      </p:pic>
    </p:spTree>
    <p:extLst>
      <p:ext uri="{BB962C8B-B14F-4D97-AF65-F5344CB8AC3E}">
        <p14:creationId xmlns:p14="http://schemas.microsoft.com/office/powerpoint/2010/main" val="4000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目录</a:t>
            </a:r>
          </a:p>
        </p:txBody>
      </p:sp>
      <p:sp>
        <p:nvSpPr>
          <p:cNvPr id="44" name="TextBox 6"/>
          <p:cNvSpPr txBox="1">
            <a:spLocks noChangeArrowheads="1"/>
          </p:cNvSpPr>
          <p:nvPr/>
        </p:nvSpPr>
        <p:spPr bwMode="auto">
          <a:xfrm>
            <a:off x="3029495" y="1872975"/>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a:t>
            </a:r>
            <a:r>
              <a:rPr lang="zh-CN" altLang="en-US" sz="3600" dirty="0">
                <a:latin typeface="Impact" pitchFamily="34" charset="0"/>
                <a:ea typeface="微软雅黑" pitchFamily="34" charset="-122"/>
              </a:rPr>
              <a:t>机器学习概述</a:t>
            </a:r>
            <a:endParaRPr lang="en-US" altLang="zh-CN" sz="3600" dirty="0">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机器学习的类型</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机器学习的背景知识</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机器学习的开发</a:t>
            </a:r>
            <a:r>
              <a:rPr lang="zh-CN" altLang="zh-CN" sz="3600" dirty="0">
                <a:latin typeface="Impact" pitchFamily="34" charset="0"/>
                <a:ea typeface="微软雅黑" pitchFamily="34" charset="-122"/>
              </a:rPr>
              <a:t>流程</a:t>
            </a:r>
            <a:endParaRPr lang="zh-CN" altLang="en-US" sz="3600" dirty="0">
              <a:latin typeface="Impact" pitchFamily="34" charset="0"/>
              <a:ea typeface="微软雅黑" pitchFamily="34" charset="-122"/>
            </a:endParaRPr>
          </a:p>
        </p:txBody>
      </p:sp>
    </p:spTree>
    <p:extLst>
      <p:ext uri="{BB962C8B-B14F-4D97-AF65-F5344CB8AC3E}">
        <p14:creationId xmlns:p14="http://schemas.microsoft.com/office/powerpoint/2010/main" val="1253538490"/>
      </p:ext>
    </p:extLst>
  </p:cSld>
  <p:clrMapOvr>
    <a:masterClrMapping/>
  </p:clrMapOvr>
  <p:transition advTm="80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BE356-4583-9F4F-9BEF-ED2B8F7473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F5BEF0-A996-904C-A569-AF2E8017CB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8EEDB60-FB8C-C747-96C3-0A74EE55BA9F}"/>
              </a:ext>
            </a:extLst>
          </p:cNvPr>
          <p:cNvPicPr>
            <a:picLocks noChangeAspect="1"/>
          </p:cNvPicPr>
          <p:nvPr/>
        </p:nvPicPr>
        <p:blipFill>
          <a:blip r:embed="rId2"/>
          <a:stretch>
            <a:fillRect/>
          </a:stretch>
        </p:blipFill>
        <p:spPr>
          <a:xfrm>
            <a:off x="1119113" y="0"/>
            <a:ext cx="9953774" cy="6858000"/>
          </a:xfrm>
          <a:prstGeom prst="rect">
            <a:avLst/>
          </a:prstGeom>
        </p:spPr>
      </p:pic>
    </p:spTree>
    <p:extLst>
      <p:ext uri="{BB962C8B-B14F-4D97-AF65-F5344CB8AC3E}">
        <p14:creationId xmlns:p14="http://schemas.microsoft.com/office/powerpoint/2010/main" val="931905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en-US" dirty="0">
                <a:solidFill>
                  <a:schemeClr val="tx1"/>
                </a:solidFill>
              </a:rPr>
              <a:t>机器学习的类型</a:t>
            </a:r>
          </a:p>
        </p:txBody>
      </p:sp>
      <p:sp>
        <p:nvSpPr>
          <p:cNvPr id="43" name="对角圆角矩形 42"/>
          <p:cNvSpPr/>
          <p:nvPr/>
        </p:nvSpPr>
        <p:spPr>
          <a:xfrm>
            <a:off x="2659513" y="2681551"/>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4" name="TextBox 6"/>
          <p:cNvSpPr txBox="1">
            <a:spLocks noChangeArrowheads="1"/>
          </p:cNvSpPr>
          <p:nvPr/>
        </p:nvSpPr>
        <p:spPr bwMode="auto">
          <a:xfrm>
            <a:off x="3029495" y="1779793"/>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a:t>
            </a:r>
            <a:r>
              <a:rPr lang="zh-CN" altLang="en-US" sz="3600" dirty="0">
                <a:latin typeface="Impact" pitchFamily="34" charset="0"/>
                <a:ea typeface="微软雅黑" pitchFamily="34" charset="-122"/>
              </a:rPr>
              <a:t>机器学习概述</a:t>
            </a:r>
            <a:endParaRPr lang="en-US" altLang="zh-CN" sz="3600" dirty="0">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02    </a:t>
            </a:r>
            <a:r>
              <a:rPr lang="zh-CN" altLang="en-US" sz="3600" dirty="0">
                <a:solidFill>
                  <a:schemeClr val="bg1"/>
                </a:solidFill>
                <a:latin typeface="Impact" pitchFamily="34" charset="0"/>
                <a:ea typeface="微软雅黑" pitchFamily="34" charset="-122"/>
              </a:rPr>
              <a:t>机器学习的类型</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rgbClr val="595959"/>
                </a:solidFill>
                <a:latin typeface="Impact" pitchFamily="34" charset="0"/>
                <a:ea typeface="微软雅黑" pitchFamily="34" charset="-122"/>
              </a:rPr>
              <a:t>03    </a:t>
            </a:r>
            <a:r>
              <a:rPr lang="zh-CN" altLang="en-US" sz="3600" dirty="0">
                <a:solidFill>
                  <a:srgbClr val="595959"/>
                </a:solidFill>
                <a:latin typeface="Impact" pitchFamily="34" charset="0"/>
                <a:ea typeface="微软雅黑" pitchFamily="34" charset="-122"/>
              </a:rPr>
              <a:t>机器学习的背景知识</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rgbClr val="595959"/>
                </a:solidFill>
                <a:latin typeface="Impact" pitchFamily="34" charset="0"/>
                <a:ea typeface="微软雅黑" pitchFamily="34" charset="-122"/>
              </a:rPr>
              <a:t>04    </a:t>
            </a:r>
            <a:r>
              <a:rPr lang="zh-CN" altLang="en-US" sz="3600" dirty="0">
                <a:solidFill>
                  <a:srgbClr val="595959"/>
                </a:solidFill>
                <a:latin typeface="Impact" pitchFamily="34" charset="0"/>
                <a:ea typeface="微软雅黑" pitchFamily="34" charset="-122"/>
              </a:rPr>
              <a:t>机器学习的开发</a:t>
            </a:r>
            <a:r>
              <a:rPr lang="zh-CN" altLang="zh-CN" sz="3600" dirty="0">
                <a:solidFill>
                  <a:srgbClr val="595959"/>
                </a:solidFill>
                <a:latin typeface="Impact" pitchFamily="34" charset="0"/>
                <a:ea typeface="微软雅黑" pitchFamily="34" charset="-122"/>
              </a:rPr>
              <a:t>流程</a:t>
            </a:r>
            <a:endParaRPr lang="zh-CN" altLang="en-US" sz="3600" dirty="0">
              <a:solidFill>
                <a:srgbClr val="595959"/>
              </a:solidFill>
              <a:latin typeface="Impact" pitchFamily="34" charset="0"/>
              <a:ea typeface="微软雅黑" pitchFamily="34" charset="-122"/>
            </a:endParaRPr>
          </a:p>
        </p:txBody>
      </p:sp>
    </p:spTree>
    <p:extLst>
      <p:ext uri="{BB962C8B-B14F-4D97-AF65-F5344CB8AC3E}">
        <p14:creationId xmlns:p14="http://schemas.microsoft.com/office/powerpoint/2010/main" val="2768786867"/>
      </p:ext>
    </p:extLst>
  </p:cSld>
  <p:clrMapOvr>
    <a:masterClrMapping/>
  </p:clrMapOvr>
  <p:transition advTm="800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t="3732" b="6490"/>
          <a:stretch/>
        </p:blipFill>
        <p:spPr>
          <a:xfrm>
            <a:off x="1821069" y="1278111"/>
            <a:ext cx="7533862" cy="5254617"/>
          </a:xfrm>
          <a:prstGeom prst="rect">
            <a:avLst/>
          </a:prstGeom>
        </p:spPr>
      </p:pic>
      <p:sp>
        <p:nvSpPr>
          <p:cNvPr id="16"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en-US" dirty="0">
                <a:solidFill>
                  <a:schemeClr val="tx1"/>
                </a:solidFill>
              </a:rPr>
              <a:t>机器学习的类型</a:t>
            </a:r>
          </a:p>
        </p:txBody>
      </p:sp>
    </p:spTree>
    <p:extLst>
      <p:ext uri="{BB962C8B-B14F-4D97-AF65-F5344CB8AC3E}">
        <p14:creationId xmlns:p14="http://schemas.microsoft.com/office/powerpoint/2010/main" val="2902159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1686602" y="945358"/>
            <a:ext cx="8995046"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altLang="zh-CN" sz="2800" b="1" dirty="0">
              <a:ea typeface="微软雅黑" panose="020B0503020204020204" pitchFamily="3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分类（</a:t>
            </a:r>
            <a:r>
              <a:rPr lang="en-US" altLang="zh-CN" sz="2800" dirty="0">
                <a:ea typeface="微软雅黑" panose="020B0503020204020204" pitchFamily="34" charset="-122"/>
              </a:rPr>
              <a:t>Classification</a:t>
            </a:r>
            <a:r>
              <a:rPr lang="zh-CN" altLang="en-US" sz="2800" dirty="0">
                <a:ea typeface="微软雅黑" panose="020B0503020204020204" pitchFamily="34" charset="-122"/>
              </a:rPr>
              <a:t>）</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身高</a:t>
            </a:r>
            <a:r>
              <a:rPr lang="en-US" altLang="zh-CN" sz="2800" dirty="0">
                <a:ea typeface="微软雅黑" panose="020B0503020204020204" pitchFamily="34" charset="-122"/>
              </a:rPr>
              <a:t>1.65m</a:t>
            </a:r>
            <a:r>
              <a:rPr lang="zh-CN" altLang="en-US" sz="2800" dirty="0">
                <a:ea typeface="微软雅黑" panose="020B0503020204020204" pitchFamily="34" charset="-122"/>
              </a:rPr>
              <a:t>，体重</a:t>
            </a:r>
            <a:r>
              <a:rPr lang="en-US" altLang="zh-CN" sz="2800" dirty="0">
                <a:ea typeface="微软雅黑" panose="020B0503020204020204" pitchFamily="34" charset="-122"/>
              </a:rPr>
              <a:t>100kg</a:t>
            </a:r>
            <a:r>
              <a:rPr lang="zh-CN" altLang="en-US" sz="2800" dirty="0">
                <a:ea typeface="微软雅黑" panose="020B0503020204020204" pitchFamily="34" charset="-122"/>
              </a:rPr>
              <a:t>的男人肥胖吗？</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根据肿瘤的体积、患者的年龄来判断良性或恶性？</a:t>
            </a:r>
            <a:endParaRPr lang="en-US" altLang="zh-CN" sz="2800" dirty="0">
              <a:ea typeface="微软雅黑" panose="020B0503020204020204" pitchFamily="34" charset="-122"/>
            </a:endParaRPr>
          </a:p>
          <a:p>
            <a:pPr marL="34290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回归（</a:t>
            </a:r>
            <a:r>
              <a:rPr lang="en-US" altLang="zh-CN" sz="2800" dirty="0">
                <a:ea typeface="微软雅黑" panose="020B0503020204020204" pitchFamily="34" charset="-122"/>
              </a:rPr>
              <a:t>Regression</a:t>
            </a:r>
            <a:r>
              <a:rPr lang="zh-CN" altLang="en-US" sz="2800" dirty="0">
                <a:ea typeface="微软雅黑" panose="020B0503020204020204" pitchFamily="34" charset="-122"/>
              </a:rPr>
              <a:t>、</a:t>
            </a:r>
            <a:r>
              <a:rPr lang="en-US" altLang="zh-CN" sz="2800" dirty="0">
                <a:ea typeface="微软雅黑" panose="020B0503020204020204" pitchFamily="34" charset="-122"/>
              </a:rPr>
              <a:t>Prediction</a:t>
            </a:r>
            <a:r>
              <a:rPr lang="zh-CN" altLang="en-US" sz="2800" dirty="0">
                <a:ea typeface="微软雅黑" panose="020B0503020204020204" pitchFamily="34" charset="-122"/>
              </a:rPr>
              <a:t>）</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如何预测上海浦东的房价？</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未来的股票市场走向？</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endParaRPr lang="en-US" altLang="zh-CN" dirty="0">
              <a:ea typeface="微软雅黑" panose="020B0503020204020204" pitchFamily="3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en-US" dirty="0">
                <a:solidFill>
                  <a:schemeClr val="tx1"/>
                </a:solidFill>
              </a:rPr>
              <a:t>机器学习的类型</a:t>
            </a:r>
            <a:r>
              <a:rPr lang="en-US" altLang="zh-CN" dirty="0">
                <a:solidFill>
                  <a:schemeClr val="tx1"/>
                </a:solidFill>
              </a:rPr>
              <a:t>-</a:t>
            </a:r>
            <a:r>
              <a:rPr lang="zh-CN" altLang="en-US" dirty="0">
                <a:solidFill>
                  <a:schemeClr val="tx1"/>
                </a:solidFill>
              </a:rPr>
              <a:t>监督学习</a:t>
            </a:r>
          </a:p>
        </p:txBody>
      </p:sp>
    </p:spTree>
    <p:extLst>
      <p:ext uri="{BB962C8B-B14F-4D97-AF65-F5344CB8AC3E}">
        <p14:creationId xmlns:p14="http://schemas.microsoft.com/office/powerpoint/2010/main" val="1394671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1759390" y="1568606"/>
            <a:ext cx="8872216"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聚类（</a:t>
            </a:r>
            <a:r>
              <a:rPr lang="en-US" altLang="zh-CN" sz="2800" dirty="0">
                <a:ea typeface="微软雅黑" panose="020B0503020204020204" pitchFamily="34" charset="-122"/>
              </a:rPr>
              <a:t>Clustering</a:t>
            </a:r>
            <a:r>
              <a:rPr lang="zh-CN" altLang="en-US" sz="2800" dirty="0">
                <a:ea typeface="微软雅黑" panose="020B0503020204020204" pitchFamily="34" charset="-122"/>
              </a:rPr>
              <a:t>）</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如何将教室里的学生按爱好、身高划分为</a:t>
            </a:r>
            <a:r>
              <a:rPr lang="en-US" altLang="zh-CN" sz="2800" dirty="0">
                <a:ea typeface="微软雅黑" panose="020B0503020204020204" pitchFamily="34" charset="-122"/>
              </a:rPr>
              <a:t>5</a:t>
            </a:r>
            <a:r>
              <a:rPr lang="zh-CN" altLang="en-US" sz="2800" dirty="0">
                <a:ea typeface="微软雅黑" panose="020B0503020204020204" pitchFamily="34" charset="-122"/>
              </a:rPr>
              <a:t>类？</a:t>
            </a:r>
            <a:endParaRPr lang="en-US" altLang="zh-CN" sz="2800" dirty="0">
              <a:ea typeface="微软雅黑" panose="020B0503020204020204" pitchFamily="3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降维（</a:t>
            </a:r>
            <a:r>
              <a:rPr lang="en-US" altLang="zh-CN" sz="2800" dirty="0"/>
              <a:t> Dimensionality Reduction </a:t>
            </a:r>
            <a:r>
              <a:rPr lang="zh-CN" altLang="en-US" sz="2800" dirty="0">
                <a:ea typeface="微软雅黑" panose="020B0503020204020204" pitchFamily="34" charset="-122"/>
              </a:rPr>
              <a:t>）</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如何将将原高维空间中的数据点映射到低维度的空间中？</a:t>
            </a:r>
            <a:endParaRPr lang="en-US" altLang="zh-CN" sz="2800" dirty="0">
              <a:ea typeface="微软雅黑" panose="020B0503020204020204" pitchFamily="34" charset="-122"/>
            </a:endParaRPr>
          </a:p>
          <a:p>
            <a:pPr marL="1085850" lvl="1" indent="-342900" eaLnBrk="1" hangingPunct="1">
              <a:spcBef>
                <a:spcPct val="50000"/>
              </a:spcBef>
              <a:buFont typeface="Wingdings" panose="05000000000000000000" pitchFamily="2" charset="2"/>
              <a:buChar char="ü"/>
              <a:defRPr/>
            </a:pPr>
            <a:endParaRPr lang="en-US" altLang="zh-CN" dirty="0">
              <a:ea typeface="微软雅黑" panose="020B0503020204020204" pitchFamily="3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en-US" dirty="0">
                <a:solidFill>
                  <a:schemeClr val="tx1"/>
                </a:solidFill>
              </a:rPr>
              <a:t>机器学习的类型</a:t>
            </a:r>
            <a:r>
              <a:rPr lang="en-US" altLang="zh-CN" dirty="0">
                <a:solidFill>
                  <a:schemeClr val="tx1"/>
                </a:solidFill>
              </a:rPr>
              <a:t>-</a:t>
            </a:r>
            <a:r>
              <a:rPr lang="zh-CN" altLang="en-US" dirty="0">
                <a:solidFill>
                  <a:schemeClr val="tx1"/>
                </a:solidFill>
              </a:rPr>
              <a:t>无监督学习</a:t>
            </a:r>
          </a:p>
        </p:txBody>
      </p:sp>
    </p:spTree>
    <p:extLst>
      <p:ext uri="{BB962C8B-B14F-4D97-AF65-F5344CB8AC3E}">
        <p14:creationId xmlns:p14="http://schemas.microsoft.com/office/powerpoint/2010/main" val="14441231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1759390" y="1568606"/>
            <a:ext cx="887221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altLang="zh-CN" sz="2800" b="1" dirty="0">
              <a:ea typeface="微软雅黑" panose="020B0503020204020204" pitchFamily="34" charset="-122"/>
            </a:endParaRPr>
          </a:p>
          <a:p>
            <a:pPr marL="342900"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强化学习（</a:t>
            </a:r>
            <a:r>
              <a:rPr lang="en-US" altLang="zh-CN" sz="2800" dirty="0">
                <a:ea typeface="微软雅黑" panose="020B0503020204020204" pitchFamily="34" charset="-122"/>
              </a:rPr>
              <a:t>Reinforcement Learning</a:t>
            </a:r>
            <a:r>
              <a:rPr lang="zh-CN" altLang="en-US" sz="2800" dirty="0">
                <a:ea typeface="微软雅黑" panose="020B0503020204020204" pitchFamily="34" charset="-122"/>
              </a:rPr>
              <a:t>）</a:t>
            </a:r>
            <a:endParaRPr lang="en-US" altLang="zh-CN" b="1" dirty="0"/>
          </a:p>
          <a:p>
            <a:pPr marL="1085850" lvl="1" indent="-342900" eaLnBrk="1" hangingPunct="1">
              <a:spcBef>
                <a:spcPct val="50000"/>
              </a:spcBef>
              <a:buFont typeface="Wingdings" panose="05000000000000000000" pitchFamily="2" charset="2"/>
              <a:buChar char="ü"/>
              <a:defRPr/>
            </a:pPr>
            <a:r>
              <a:rPr lang="zh-CN" altLang="en-US" sz="2800" dirty="0">
                <a:ea typeface="微软雅黑" panose="020B0503020204020204" pitchFamily="34" charset="-122"/>
              </a:rPr>
              <a:t>用于描述和解决智能体（</a:t>
            </a:r>
            <a:r>
              <a:rPr lang="en-US" altLang="zh-CN" sz="2800" dirty="0">
                <a:ea typeface="微软雅黑" panose="020B0503020204020204" pitchFamily="34" charset="-122"/>
              </a:rPr>
              <a:t>agent</a:t>
            </a:r>
            <a:r>
              <a:rPr lang="zh-CN" altLang="en-US" sz="2800" dirty="0">
                <a:ea typeface="微软雅黑" panose="020B0503020204020204" pitchFamily="34" charset="-122"/>
              </a:rPr>
              <a:t>）在与环境的交互过程中通过学习策略以达成回报最大化或实现特定目标的问题 。</a:t>
            </a:r>
            <a:endParaRPr lang="en-US" altLang="zh-CN" dirty="0">
              <a:ea typeface="微软雅黑" panose="020B0503020204020204" pitchFamily="34" charset="-122"/>
            </a:endParaRPr>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2. </a:t>
            </a:r>
            <a:r>
              <a:rPr lang="zh-CN" altLang="en-US" dirty="0">
                <a:solidFill>
                  <a:schemeClr val="tx1"/>
                </a:solidFill>
              </a:rPr>
              <a:t>机器学习的类型</a:t>
            </a:r>
            <a:r>
              <a:rPr lang="en-US" altLang="zh-CN" dirty="0">
                <a:solidFill>
                  <a:schemeClr val="tx1"/>
                </a:solidFill>
              </a:rPr>
              <a:t>-</a:t>
            </a:r>
            <a:r>
              <a:rPr lang="zh-CN" altLang="en-US" dirty="0">
                <a:solidFill>
                  <a:schemeClr val="tx1"/>
                </a:solidFill>
              </a:rPr>
              <a:t>强化学习</a:t>
            </a:r>
          </a:p>
        </p:txBody>
      </p:sp>
    </p:spTree>
    <p:extLst>
      <p:ext uri="{BB962C8B-B14F-4D97-AF65-F5344CB8AC3E}">
        <p14:creationId xmlns:p14="http://schemas.microsoft.com/office/powerpoint/2010/main" val="10274003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a:t>
            </a:r>
            <a:r>
              <a:rPr lang="zh-CN" altLang="en-US" dirty="0">
                <a:solidFill>
                  <a:schemeClr val="tx1"/>
                </a:solidFill>
              </a:rPr>
              <a:t>机器学习的背景知识</a:t>
            </a:r>
          </a:p>
        </p:txBody>
      </p:sp>
      <p:sp>
        <p:nvSpPr>
          <p:cNvPr id="43" name="对角圆角矩形 42"/>
          <p:cNvSpPr/>
          <p:nvPr/>
        </p:nvSpPr>
        <p:spPr>
          <a:xfrm>
            <a:off x="2668612" y="3518043"/>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4" name="TextBox 6"/>
          <p:cNvSpPr txBox="1">
            <a:spLocks noChangeArrowheads="1"/>
          </p:cNvSpPr>
          <p:nvPr/>
        </p:nvSpPr>
        <p:spPr bwMode="auto">
          <a:xfrm>
            <a:off x="3029495" y="1779793"/>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a:t>
            </a:r>
            <a:r>
              <a:rPr lang="zh-CN" altLang="en-US" sz="3600" dirty="0">
                <a:latin typeface="Impact" pitchFamily="34" charset="0"/>
                <a:ea typeface="微软雅黑" pitchFamily="34" charset="-122"/>
              </a:rPr>
              <a:t>机器学习概述</a:t>
            </a:r>
            <a:endParaRPr lang="en-US" altLang="zh-CN" sz="3600" dirty="0">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机器学习的类型</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03    </a:t>
            </a:r>
            <a:r>
              <a:rPr lang="zh-CN" altLang="en-US" sz="3600" dirty="0">
                <a:solidFill>
                  <a:schemeClr val="bg1"/>
                </a:solidFill>
                <a:latin typeface="Impact" pitchFamily="34" charset="0"/>
                <a:ea typeface="微软雅黑" pitchFamily="34" charset="-122"/>
              </a:rPr>
              <a:t>机器学习的背景知识</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rgbClr val="595959"/>
                </a:solidFill>
                <a:latin typeface="Impact" pitchFamily="34" charset="0"/>
                <a:ea typeface="微软雅黑" pitchFamily="34" charset="-122"/>
              </a:rPr>
              <a:t>04    </a:t>
            </a:r>
            <a:r>
              <a:rPr lang="zh-CN" altLang="en-US" sz="3600" dirty="0">
                <a:solidFill>
                  <a:srgbClr val="595959"/>
                </a:solidFill>
                <a:latin typeface="Impact" pitchFamily="34" charset="0"/>
                <a:ea typeface="微软雅黑" pitchFamily="34" charset="-122"/>
              </a:rPr>
              <a:t>机器学习的开发</a:t>
            </a:r>
            <a:r>
              <a:rPr lang="zh-CN" altLang="zh-CN" sz="3600" dirty="0">
                <a:solidFill>
                  <a:srgbClr val="595959"/>
                </a:solidFill>
                <a:latin typeface="Impact" pitchFamily="34" charset="0"/>
                <a:ea typeface="微软雅黑" pitchFamily="34" charset="-122"/>
              </a:rPr>
              <a:t>流程</a:t>
            </a:r>
            <a:endParaRPr lang="zh-CN" altLang="en-US" sz="3600" dirty="0">
              <a:solidFill>
                <a:srgbClr val="595959"/>
              </a:solidFill>
              <a:latin typeface="Impact" pitchFamily="34" charset="0"/>
              <a:ea typeface="微软雅黑" pitchFamily="34" charset="-122"/>
            </a:endParaRPr>
          </a:p>
        </p:txBody>
      </p:sp>
    </p:spTree>
    <p:extLst>
      <p:ext uri="{BB962C8B-B14F-4D97-AF65-F5344CB8AC3E}">
        <p14:creationId xmlns:p14="http://schemas.microsoft.com/office/powerpoint/2010/main" val="1883745010"/>
      </p:ext>
    </p:extLst>
  </p:cSld>
  <p:clrMapOvr>
    <a:masterClrMapping/>
  </p:clrMapOvr>
  <p:transition advTm="800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3. </a:t>
            </a:r>
            <a:r>
              <a:rPr lang="zh-CN" altLang="en-US" dirty="0">
                <a:solidFill>
                  <a:schemeClr val="tx1"/>
                </a:solidFill>
              </a:rPr>
              <a:t>机器学习的背景知识</a:t>
            </a:r>
            <a:r>
              <a:rPr lang="en-US" altLang="zh-CN" dirty="0">
                <a:solidFill>
                  <a:schemeClr val="tx1"/>
                </a:solidFill>
              </a:rPr>
              <a:t>-</a:t>
            </a:r>
            <a:r>
              <a:rPr lang="zh-CN" altLang="en-US" dirty="0">
                <a:solidFill>
                  <a:schemeClr val="tx1"/>
                </a:solidFill>
              </a:rPr>
              <a:t>数学基础</a:t>
            </a:r>
          </a:p>
        </p:txBody>
      </p:sp>
      <p:sp>
        <p:nvSpPr>
          <p:cNvPr id="9" name="文本框 8"/>
          <p:cNvSpPr txBox="1"/>
          <p:nvPr/>
        </p:nvSpPr>
        <p:spPr>
          <a:xfrm>
            <a:off x="1229032" y="1066006"/>
            <a:ext cx="10323317" cy="5447645"/>
          </a:xfrm>
          <a:prstGeom prst="rect">
            <a:avLst/>
          </a:prstGeom>
          <a:noFill/>
        </p:spPr>
        <p:txBody>
          <a:bodyPr wrap="square" rtlCol="0">
            <a:spAutoFit/>
          </a:bodyPr>
          <a:lstStyle/>
          <a:p>
            <a:endParaRPr lang="en-US" altLang="zh-CN" b="1" dirty="0"/>
          </a:p>
          <a:p>
            <a:r>
              <a:rPr lang="zh-CN" altLang="en-US" sz="2800" b="1" dirty="0">
                <a:solidFill>
                  <a:srgbClr val="FF0000"/>
                </a:solidFill>
                <a:latin typeface="+mj-ea"/>
                <a:ea typeface="+mj-ea"/>
              </a:rPr>
              <a:t>高等数学</a:t>
            </a:r>
            <a:endParaRPr lang="en-US" altLang="zh-CN" sz="2800" b="1" dirty="0">
              <a:solidFill>
                <a:srgbClr val="FF0000"/>
              </a:solidFill>
              <a:latin typeface="+mj-ea"/>
              <a:ea typeface="+mj-ea"/>
            </a:endParaRPr>
          </a:p>
          <a:p>
            <a:r>
              <a:rPr lang="zh-CN" altLang="en-US" sz="2800" dirty="0">
                <a:latin typeface="+mj-ea"/>
                <a:ea typeface="+mj-ea"/>
              </a:rPr>
              <a:t>导数、微分、</a:t>
            </a:r>
            <a:r>
              <a:rPr lang="zh-CN" altLang="zh-CN" sz="2800" dirty="0">
                <a:latin typeface="+mj-ea"/>
                <a:ea typeface="+mj-ea"/>
              </a:rPr>
              <a:t>泰勒公式</a:t>
            </a:r>
            <a:r>
              <a:rPr lang="en-US" altLang="zh-CN" sz="2800" dirty="0">
                <a:latin typeface="+mj-ea"/>
                <a:ea typeface="+mj-ea"/>
              </a:rPr>
              <a:t>……</a:t>
            </a:r>
          </a:p>
          <a:p>
            <a:endParaRPr lang="en-US" altLang="zh-CN" sz="2800" b="1" dirty="0">
              <a:latin typeface="+mj-ea"/>
              <a:ea typeface="+mj-ea"/>
            </a:endParaRPr>
          </a:p>
          <a:p>
            <a:r>
              <a:rPr lang="zh-CN" altLang="en-US" sz="2800" b="1" dirty="0">
                <a:solidFill>
                  <a:srgbClr val="FF0000"/>
                </a:solidFill>
                <a:latin typeface="+mj-ea"/>
                <a:ea typeface="+mj-ea"/>
              </a:rPr>
              <a:t>线性代数</a:t>
            </a:r>
            <a:endParaRPr lang="en-US" altLang="zh-CN" sz="2800" b="1" dirty="0">
              <a:solidFill>
                <a:srgbClr val="FF0000"/>
              </a:solidFill>
              <a:latin typeface="+mj-ea"/>
              <a:ea typeface="+mj-ea"/>
            </a:endParaRPr>
          </a:p>
          <a:p>
            <a:r>
              <a:rPr lang="zh-CN" altLang="en-US" sz="2800" dirty="0">
                <a:latin typeface="+mj-ea"/>
                <a:ea typeface="+mj-ea"/>
              </a:rPr>
              <a:t>向量、矩阵、行列式、秩、线性方程组、特征值和特征向量</a:t>
            </a:r>
            <a:r>
              <a:rPr lang="en-US" altLang="zh-CN" sz="2800" dirty="0">
                <a:latin typeface="+mj-ea"/>
                <a:ea typeface="+mj-ea"/>
              </a:rPr>
              <a:t>……</a:t>
            </a:r>
          </a:p>
          <a:p>
            <a:endParaRPr lang="en-US" altLang="zh-CN" sz="2800" b="1" dirty="0">
              <a:latin typeface="+mj-ea"/>
              <a:ea typeface="+mj-ea"/>
            </a:endParaRPr>
          </a:p>
          <a:p>
            <a:r>
              <a:rPr lang="zh-CN" altLang="en-US" sz="2800" b="1" dirty="0">
                <a:solidFill>
                  <a:srgbClr val="FF0000"/>
                </a:solidFill>
                <a:latin typeface="+mj-ea"/>
                <a:ea typeface="+mj-ea"/>
              </a:rPr>
              <a:t>概率论与数理统计</a:t>
            </a:r>
            <a:endParaRPr lang="en-US" altLang="zh-CN" sz="2800" b="1" dirty="0">
              <a:solidFill>
                <a:srgbClr val="FF0000"/>
              </a:solidFill>
              <a:latin typeface="+mj-ea"/>
              <a:ea typeface="+mj-ea"/>
            </a:endParaRPr>
          </a:p>
          <a:p>
            <a:r>
              <a:rPr lang="zh-CN" altLang="en-US" sz="2800" dirty="0">
                <a:latin typeface="+mj-ea"/>
                <a:ea typeface="+mj-ea"/>
              </a:rPr>
              <a:t>随机事件和概率、概率的基本性质和公式、常见分布、期望、协方差</a:t>
            </a:r>
            <a:r>
              <a:rPr lang="en-US" altLang="zh-CN" sz="2800" dirty="0">
                <a:latin typeface="+mj-ea"/>
                <a:ea typeface="+mj-ea"/>
              </a:rPr>
              <a:t>……</a:t>
            </a:r>
          </a:p>
          <a:p>
            <a:endParaRPr lang="zh-CN" altLang="en-US" dirty="0"/>
          </a:p>
          <a:p>
            <a:br>
              <a:rPr lang="en-US" altLang="zh-CN" dirty="0"/>
            </a:br>
            <a:endParaRPr lang="zh-CN" altLang="en-US" dirty="0"/>
          </a:p>
        </p:txBody>
      </p:sp>
    </p:spTree>
    <p:extLst>
      <p:ext uri="{BB962C8B-B14F-4D97-AF65-F5344CB8AC3E}">
        <p14:creationId xmlns:p14="http://schemas.microsoft.com/office/powerpoint/2010/main" val="3293236148"/>
      </p:ext>
    </p:extLst>
  </p:cSld>
  <p:clrMapOvr>
    <a:masterClrMapping/>
  </p:clrMapOvr>
  <p:transition advTm="800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1402897" y="1397023"/>
            <a:ext cx="4541837"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en-US" altLang="zh-CN" b="1" dirty="0">
                <a:solidFill>
                  <a:srgbClr val="FF0000"/>
                </a:solidFill>
              </a:rPr>
              <a:t>Python </a:t>
            </a:r>
            <a:r>
              <a:rPr lang="zh-CN" altLang="en-US" b="1" dirty="0">
                <a:solidFill>
                  <a:srgbClr val="FF0000"/>
                </a:solidFill>
              </a:rPr>
              <a:t>的环境的安装</a:t>
            </a:r>
          </a:p>
        </p:txBody>
      </p:sp>
      <p:sp>
        <p:nvSpPr>
          <p:cNvPr id="2" name="文本框 1"/>
          <p:cNvSpPr txBox="1"/>
          <p:nvPr/>
        </p:nvSpPr>
        <p:spPr>
          <a:xfrm>
            <a:off x="1402897" y="2220429"/>
            <a:ext cx="7806813" cy="433965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mn-ea"/>
                <a:ea typeface="+mn-ea"/>
              </a:rPr>
              <a:t>Anaconda</a:t>
            </a:r>
          </a:p>
          <a:p>
            <a:pPr marL="285750" indent="-285750">
              <a:buFont typeface="Wingdings" panose="05000000000000000000" pitchFamily="2" charset="2"/>
              <a:buChar char="l"/>
            </a:pPr>
            <a:endParaRPr lang="en-US" altLang="zh-CN" sz="2800" b="1" dirty="0">
              <a:solidFill>
                <a:schemeClr val="accent6">
                  <a:lumMod val="75000"/>
                </a:schemeClr>
              </a:solidFill>
              <a:latin typeface="+mn-ea"/>
              <a:ea typeface="+mn-ea"/>
            </a:endParaRPr>
          </a:p>
          <a:p>
            <a:endParaRPr lang="en-US" altLang="zh-CN" sz="2800" b="1" dirty="0">
              <a:solidFill>
                <a:schemeClr val="accent6">
                  <a:lumMod val="75000"/>
                </a:schemeClr>
              </a:solidFill>
              <a:latin typeface="+mn-ea"/>
              <a:ea typeface="+mn-ea"/>
            </a:endParaRPr>
          </a:p>
          <a:p>
            <a:pPr marL="285750" indent="-285750">
              <a:buFont typeface="Wingdings" panose="05000000000000000000" pitchFamily="2" charset="2"/>
              <a:buChar char="l"/>
            </a:pPr>
            <a:r>
              <a:rPr lang="en-US" altLang="zh-CN" sz="2800" b="1" dirty="0" err="1">
                <a:solidFill>
                  <a:schemeClr val="accent6">
                    <a:lumMod val="75000"/>
                  </a:schemeClr>
                </a:solidFill>
                <a:latin typeface="+mn-ea"/>
                <a:ea typeface="+mn-ea"/>
              </a:rPr>
              <a:t>Jupyter</a:t>
            </a:r>
            <a:r>
              <a:rPr lang="en-US" altLang="zh-CN" sz="2800" b="1" dirty="0">
                <a:solidFill>
                  <a:schemeClr val="accent6">
                    <a:lumMod val="75000"/>
                  </a:schemeClr>
                </a:solidFill>
                <a:latin typeface="+mn-ea"/>
                <a:ea typeface="+mn-ea"/>
              </a:rPr>
              <a:t> notebook</a:t>
            </a:r>
          </a:p>
          <a:p>
            <a:pPr marL="285750" indent="-285750">
              <a:buFont typeface="Wingdings" panose="05000000000000000000" pitchFamily="2" charset="2"/>
              <a:buChar char="l"/>
            </a:pPr>
            <a:endParaRPr lang="en-US" altLang="zh-CN" sz="2800" b="1" dirty="0">
              <a:solidFill>
                <a:schemeClr val="accent6">
                  <a:lumMod val="75000"/>
                </a:schemeClr>
              </a:solidFill>
              <a:latin typeface="+mn-ea"/>
              <a:ea typeface="+mn-ea"/>
            </a:endParaRPr>
          </a:p>
          <a:p>
            <a:pPr marL="285750" indent="-285750">
              <a:buFont typeface="Wingdings" panose="05000000000000000000" pitchFamily="2" charset="2"/>
              <a:buChar char="l"/>
            </a:pPr>
            <a:endParaRPr lang="zh-CN" altLang="en-US" sz="2800" b="1" dirty="0">
              <a:solidFill>
                <a:schemeClr val="accent6">
                  <a:lumMod val="75000"/>
                </a:schemeClr>
              </a:solidFill>
              <a:latin typeface="+mn-ea"/>
              <a:ea typeface="+mn-ea"/>
            </a:endParaRPr>
          </a:p>
          <a:p>
            <a:pPr marL="285750" indent="-285750">
              <a:buFont typeface="Wingdings" panose="05000000000000000000" pitchFamily="2" charset="2"/>
              <a:buChar char="l"/>
            </a:pPr>
            <a:r>
              <a:rPr lang="en-US" altLang="zh-CN" sz="2800" b="1" dirty="0" err="1">
                <a:solidFill>
                  <a:schemeClr val="accent6">
                    <a:lumMod val="75000"/>
                  </a:schemeClr>
                </a:solidFill>
                <a:latin typeface="+mn-ea"/>
                <a:ea typeface="+mn-ea"/>
              </a:rPr>
              <a:t>Pycharm</a:t>
            </a:r>
            <a:endParaRPr lang="en-US" altLang="zh-CN" sz="2800" b="1" dirty="0">
              <a:solidFill>
                <a:schemeClr val="accent6">
                  <a:lumMod val="75000"/>
                </a:schemeClr>
              </a:solidFill>
              <a:latin typeface="+mn-ea"/>
              <a:ea typeface="+mn-ea"/>
            </a:endParaRPr>
          </a:p>
          <a:p>
            <a:pPr marL="285750" indent="-285750">
              <a:buFont typeface="Wingdings" panose="05000000000000000000" pitchFamily="2" charset="2"/>
              <a:buChar char="l"/>
            </a:pPr>
            <a:endParaRPr lang="en-US" altLang="zh-CN" sz="2800" b="1" dirty="0">
              <a:solidFill>
                <a:schemeClr val="accent6">
                  <a:lumMod val="75000"/>
                </a:schemeClr>
              </a:solidFill>
              <a:latin typeface="+mn-ea"/>
              <a:ea typeface="+mn-ea"/>
            </a:endParaRPr>
          </a:p>
          <a:p>
            <a:pPr marL="285750" indent="-285750">
              <a:buFont typeface="Wingdings" panose="05000000000000000000" pitchFamily="2" charset="2"/>
              <a:buChar char="l"/>
            </a:pPr>
            <a:endParaRPr lang="en-US" altLang="zh-CN" sz="2800" b="1" dirty="0">
              <a:solidFill>
                <a:schemeClr val="accent6">
                  <a:lumMod val="75000"/>
                </a:schemeClr>
              </a:solidFill>
              <a:latin typeface="+mn-ea"/>
              <a:ea typeface="+mn-ea"/>
            </a:endParaRPr>
          </a:p>
          <a:p>
            <a:r>
              <a:rPr lang="zh-CN" altLang="en-US" sz="2000" dirty="0">
                <a:solidFill>
                  <a:srgbClr val="FF0000"/>
                </a:solidFill>
                <a:latin typeface="+mn-ea"/>
                <a:ea typeface="+mn-ea"/>
              </a:rPr>
              <a:t>详细教程：</a:t>
            </a:r>
            <a:r>
              <a:rPr lang="en-US" altLang="zh-CN" sz="2000" dirty="0">
                <a:solidFill>
                  <a:srgbClr val="FF0000"/>
                </a:solidFill>
                <a:latin typeface="+mn-ea"/>
                <a:ea typeface="+mn-ea"/>
              </a:rPr>
              <a:t>https://</a:t>
            </a:r>
            <a:r>
              <a:rPr lang="en-US" altLang="zh-CN" sz="2000" dirty="0" err="1">
                <a:solidFill>
                  <a:srgbClr val="FF0000"/>
                </a:solidFill>
                <a:latin typeface="+mn-ea"/>
                <a:ea typeface="+mn-ea"/>
              </a:rPr>
              <a:t>zhuanlan.zhihu.com</a:t>
            </a:r>
            <a:r>
              <a:rPr lang="en-US" altLang="zh-CN" sz="2000" dirty="0">
                <a:solidFill>
                  <a:srgbClr val="FF0000"/>
                </a:solidFill>
                <a:latin typeface="+mn-ea"/>
                <a:ea typeface="+mn-ea"/>
              </a:rPr>
              <a:t>/p/59027692</a:t>
            </a:r>
            <a:endParaRPr lang="zh-CN" altLang="en-US" sz="1400" dirty="0">
              <a:solidFill>
                <a:srgbClr val="FF0000"/>
              </a:solidFill>
            </a:endParaRPr>
          </a:p>
        </p:txBody>
      </p:sp>
      <p:sp>
        <p:nvSpPr>
          <p:cNvPr id="11" name="Rectangle 2"/>
          <p:cNvSpPr txBox="1">
            <a:spLocks noChangeArrowheads="1"/>
          </p:cNvSpPr>
          <p:nvPr/>
        </p:nvSpPr>
        <p:spPr>
          <a:xfrm>
            <a:off x="668338" y="235898"/>
            <a:ext cx="11523662" cy="677863"/>
          </a:xfrm>
          <a:prstGeom prst="rect">
            <a:avLst/>
          </a:prstGeom>
        </p:spPr>
        <p:txBody>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eaLnBrk="1" hangingPunct="1"/>
            <a:r>
              <a:rPr lang="en-US" altLang="zh-CN" kern="0" dirty="0">
                <a:solidFill>
                  <a:schemeClr val="tx1"/>
                </a:solidFill>
              </a:rPr>
              <a:t>3. </a:t>
            </a:r>
            <a:r>
              <a:rPr lang="zh-CN" altLang="en-US" kern="0" dirty="0">
                <a:solidFill>
                  <a:schemeClr val="tx1"/>
                </a:solidFill>
              </a:rPr>
              <a:t>机器学习的背景知识</a:t>
            </a:r>
            <a:r>
              <a:rPr lang="en-US" altLang="zh-CN" kern="0" dirty="0">
                <a:solidFill>
                  <a:schemeClr val="tx1"/>
                </a:solidFill>
              </a:rPr>
              <a:t>-Python</a:t>
            </a:r>
            <a:r>
              <a:rPr lang="zh-CN" altLang="en-US" kern="0" dirty="0">
                <a:solidFill>
                  <a:schemeClr val="tx1"/>
                </a:solidFill>
              </a:rPr>
              <a:t>基础</a:t>
            </a:r>
          </a:p>
        </p:txBody>
      </p:sp>
    </p:spTree>
    <p:extLst>
      <p:ext uri="{BB962C8B-B14F-4D97-AF65-F5344CB8AC3E}">
        <p14:creationId xmlns:p14="http://schemas.microsoft.com/office/powerpoint/2010/main" val="4184739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7" y="265129"/>
            <a:ext cx="5365012"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的环境的安装</a:t>
            </a:r>
          </a:p>
        </p:txBody>
      </p:sp>
      <p:sp>
        <p:nvSpPr>
          <p:cNvPr id="25" name="矩形 24">
            <a:extLst>
              <a:ext uri="{FF2B5EF4-FFF2-40B4-BE49-F238E27FC236}">
                <a16:creationId xmlns:a16="http://schemas.microsoft.com/office/drawing/2014/main" id="{0FEAA31F-1374-4AE7-9709-E10A5C1F5524}"/>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文本框 1"/>
          <p:cNvSpPr txBox="1"/>
          <p:nvPr/>
        </p:nvSpPr>
        <p:spPr>
          <a:xfrm>
            <a:off x="1229032" y="1396181"/>
            <a:ext cx="7806813" cy="1446550"/>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a:solidFill>
                  <a:schemeClr val="accent6">
                    <a:lumMod val="75000"/>
                  </a:schemeClr>
                </a:solidFill>
                <a:latin typeface="+mn-ea"/>
                <a:ea typeface="+mn-ea"/>
              </a:rPr>
              <a:t>Anaconda</a:t>
            </a:r>
          </a:p>
          <a:p>
            <a:r>
              <a:rPr lang="en-US" altLang="zh-CN" sz="2000" dirty="0">
                <a:solidFill>
                  <a:schemeClr val="accent6">
                    <a:lumMod val="75000"/>
                  </a:schemeClr>
                </a:solidFill>
                <a:latin typeface="+mn-ea"/>
                <a:ea typeface="+mn-ea"/>
                <a:hlinkClick r:id="rId2"/>
              </a:rPr>
              <a:t>https://</a:t>
            </a:r>
            <a:r>
              <a:rPr lang="en-US" altLang="zh-CN" sz="2000" dirty="0" err="1">
                <a:solidFill>
                  <a:schemeClr val="accent6">
                    <a:lumMod val="75000"/>
                  </a:schemeClr>
                </a:solidFill>
                <a:latin typeface="+mn-ea"/>
                <a:ea typeface="+mn-ea"/>
                <a:hlinkClick r:id="rId2"/>
              </a:rPr>
              <a:t>www.anaconda.com</a:t>
            </a:r>
            <a:r>
              <a:rPr lang="en-US" altLang="zh-CN" sz="2000" dirty="0">
                <a:solidFill>
                  <a:schemeClr val="accent6">
                    <a:lumMod val="75000"/>
                  </a:schemeClr>
                </a:solidFill>
                <a:latin typeface="+mn-ea"/>
                <a:ea typeface="+mn-ea"/>
                <a:hlinkClick r:id="rId2"/>
              </a:rPr>
              <a:t>/distribution/</a:t>
            </a:r>
            <a:endParaRPr lang="en-US" altLang="zh-CN" sz="2000" dirty="0">
              <a:solidFill>
                <a:schemeClr val="accent6">
                  <a:lumMod val="75000"/>
                </a:schemeClr>
              </a:solidFill>
              <a:latin typeface="+mn-ea"/>
              <a:ea typeface="+mn-ea"/>
            </a:endParaRPr>
          </a:p>
          <a:p>
            <a:r>
              <a:rPr lang="zh-CN" altLang="en-US" sz="2000" dirty="0">
                <a:solidFill>
                  <a:schemeClr val="accent6">
                    <a:lumMod val="75000"/>
                  </a:schemeClr>
                </a:solidFill>
                <a:latin typeface="+mn-ea"/>
                <a:ea typeface="+mn-ea"/>
              </a:rPr>
              <a:t>通常选</a:t>
            </a:r>
            <a:r>
              <a:rPr lang="en-US" altLang="zh-CN" sz="2000" dirty="0">
                <a:solidFill>
                  <a:schemeClr val="accent6">
                    <a:lumMod val="75000"/>
                  </a:schemeClr>
                </a:solidFill>
                <a:latin typeface="+mn-ea"/>
                <a:ea typeface="+mn-ea"/>
              </a:rPr>
              <a:t>3.7</a:t>
            </a:r>
            <a:r>
              <a:rPr lang="zh-CN" altLang="en-US" sz="2000" dirty="0">
                <a:solidFill>
                  <a:schemeClr val="accent6">
                    <a:lumMod val="75000"/>
                  </a:schemeClr>
                </a:solidFill>
                <a:latin typeface="+mn-ea"/>
                <a:ea typeface="+mn-ea"/>
              </a:rPr>
              <a:t>版本，</a:t>
            </a:r>
            <a:r>
              <a:rPr lang="en-US" altLang="zh-CN" sz="2000" dirty="0">
                <a:solidFill>
                  <a:schemeClr val="accent6">
                    <a:lumMod val="75000"/>
                  </a:schemeClr>
                </a:solidFill>
                <a:latin typeface="+mn-ea"/>
                <a:ea typeface="+mn-ea"/>
              </a:rPr>
              <a:t>64</a:t>
            </a:r>
            <a:r>
              <a:rPr lang="zh-CN" altLang="en-US" sz="2000" dirty="0">
                <a:solidFill>
                  <a:schemeClr val="accent6">
                    <a:lumMod val="75000"/>
                  </a:schemeClr>
                </a:solidFill>
                <a:latin typeface="+mn-ea"/>
                <a:ea typeface="+mn-ea"/>
              </a:rPr>
              <a:t>位</a:t>
            </a:r>
            <a:endParaRPr lang="en-US" altLang="zh-CN" sz="2000" dirty="0">
              <a:solidFill>
                <a:schemeClr val="accent6">
                  <a:lumMod val="75000"/>
                </a:schemeClr>
              </a:solidFill>
              <a:latin typeface="+mn-ea"/>
              <a:ea typeface="+mn-ea"/>
            </a:endParaRPr>
          </a:p>
          <a:p>
            <a:r>
              <a:rPr lang="zh-CN" altLang="en-US" sz="2000" dirty="0">
                <a:solidFill>
                  <a:schemeClr val="accent6">
                    <a:lumMod val="75000"/>
                  </a:schemeClr>
                </a:solidFill>
                <a:latin typeface="+mn-ea"/>
                <a:ea typeface="+mn-ea"/>
              </a:rPr>
              <a:t>可以用默认安装，右图两个选择框都勾上</a:t>
            </a:r>
            <a:endParaRPr lang="en-US" altLang="zh-CN" sz="2000" dirty="0">
              <a:solidFill>
                <a:schemeClr val="accent6">
                  <a:lumMod val="75000"/>
                </a:schemeClr>
              </a:solidFill>
              <a:latin typeface="+mn-ea"/>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55" y="2469042"/>
            <a:ext cx="5121380" cy="3888898"/>
          </a:xfrm>
          <a:prstGeom prst="rect">
            <a:avLst/>
          </a:prstGeom>
        </p:spPr>
      </p:pic>
      <p:pic>
        <p:nvPicPr>
          <p:cNvPr id="6" name="图片 5"/>
          <p:cNvPicPr>
            <a:picLocks noChangeAspect="1"/>
          </p:cNvPicPr>
          <p:nvPr/>
        </p:nvPicPr>
        <p:blipFill>
          <a:blip r:embed="rId4"/>
          <a:stretch>
            <a:fillRect/>
          </a:stretch>
        </p:blipFill>
        <p:spPr>
          <a:xfrm>
            <a:off x="1184913" y="3235878"/>
            <a:ext cx="4191000" cy="3095625"/>
          </a:xfrm>
          <a:prstGeom prst="rect">
            <a:avLst/>
          </a:prstGeom>
        </p:spPr>
      </p:pic>
    </p:spTree>
    <p:extLst>
      <p:ext uri="{BB962C8B-B14F-4D97-AF65-F5344CB8AC3E}">
        <p14:creationId xmlns:p14="http://schemas.microsoft.com/office/powerpoint/2010/main" val="617522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1. </a:t>
            </a:r>
            <a:r>
              <a:rPr lang="zh-CN" altLang="en-US" dirty="0">
                <a:solidFill>
                  <a:schemeClr val="tx1"/>
                </a:solidFill>
              </a:rPr>
              <a:t>机器学习概述</a:t>
            </a:r>
          </a:p>
        </p:txBody>
      </p:sp>
      <p:sp>
        <p:nvSpPr>
          <p:cNvPr id="32" name="TextBox 6"/>
          <p:cNvSpPr txBox="1">
            <a:spLocks noChangeArrowheads="1"/>
          </p:cNvSpPr>
          <p:nvPr/>
        </p:nvSpPr>
        <p:spPr bwMode="auto">
          <a:xfrm>
            <a:off x="2986633" y="1922625"/>
            <a:ext cx="38577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a:solidFill>
                  <a:srgbClr val="595959"/>
                </a:solidFill>
                <a:latin typeface="Impact" pitchFamily="34" charset="0"/>
                <a:ea typeface="微软雅黑" pitchFamily="34" charset="-122"/>
              </a:rPr>
              <a:t>01    </a:t>
            </a:r>
            <a:r>
              <a:rPr lang="zh-CN" altLang="en-US" sz="3600">
                <a:solidFill>
                  <a:srgbClr val="595959"/>
                </a:solidFill>
                <a:latin typeface="Impact" pitchFamily="34" charset="0"/>
                <a:ea typeface="微软雅黑" pitchFamily="34" charset="-122"/>
              </a:rPr>
              <a:t>认识</a:t>
            </a:r>
            <a:r>
              <a:rPr lang="en-US" altLang="zh-CN" sz="3600">
                <a:solidFill>
                  <a:srgbClr val="595959"/>
                </a:solidFill>
                <a:latin typeface="Impact" pitchFamily="34" charset="0"/>
                <a:ea typeface="微软雅黑" pitchFamily="34" charset="-122"/>
              </a:rPr>
              <a:t>Python</a:t>
            </a:r>
            <a:endParaRPr lang="zh-CN" altLang="en-US" sz="3600">
              <a:solidFill>
                <a:srgbClr val="595959"/>
              </a:solidFill>
              <a:latin typeface="微软雅黑" pitchFamily="34" charset="-122"/>
              <a:ea typeface="微软雅黑" pitchFamily="34" charset="-122"/>
            </a:endParaRPr>
          </a:p>
        </p:txBody>
      </p:sp>
      <p:sp>
        <p:nvSpPr>
          <p:cNvPr id="43" name="对角圆角矩形 42"/>
          <p:cNvSpPr/>
          <p:nvPr/>
        </p:nvSpPr>
        <p:spPr>
          <a:xfrm>
            <a:off x="2691358" y="18924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4" name="TextBox 6"/>
          <p:cNvSpPr txBox="1">
            <a:spLocks noChangeArrowheads="1"/>
          </p:cNvSpPr>
          <p:nvPr/>
        </p:nvSpPr>
        <p:spPr bwMode="auto">
          <a:xfrm>
            <a:off x="3029495" y="1861070"/>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01 </a:t>
            </a:r>
            <a:r>
              <a:rPr lang="en-US" altLang="zh-CN" sz="4000" dirty="0">
                <a:solidFill>
                  <a:schemeClr val="bg1"/>
                </a:solidFill>
                <a:latin typeface="Impact" pitchFamily="34" charset="0"/>
                <a:ea typeface="微软雅黑" pitchFamily="34" charset="-122"/>
              </a:rPr>
              <a:t> </a:t>
            </a:r>
            <a:r>
              <a:rPr lang="en-US" altLang="zh-CN" sz="3600" dirty="0">
                <a:solidFill>
                  <a:schemeClr val="bg1"/>
                </a:solidFill>
                <a:latin typeface="Impact" pitchFamily="34" charset="0"/>
                <a:ea typeface="微软雅黑" pitchFamily="34" charset="-122"/>
              </a:rPr>
              <a:t>  </a:t>
            </a:r>
            <a:r>
              <a:rPr lang="zh-CN" altLang="en-US" sz="3600" dirty="0">
                <a:solidFill>
                  <a:schemeClr val="bg1"/>
                </a:solidFill>
                <a:latin typeface="Impact" pitchFamily="34" charset="0"/>
                <a:ea typeface="微软雅黑" pitchFamily="34" charset="-122"/>
              </a:rPr>
              <a:t>机器学习概述</a:t>
            </a:r>
            <a:endParaRPr lang="en-US" altLang="zh-CN" sz="3600" dirty="0">
              <a:solidFill>
                <a:schemeClr val="bg1"/>
              </a:solidFill>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机器学习的类型</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机器学习的背景知识</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04    </a:t>
            </a:r>
            <a:r>
              <a:rPr lang="zh-CN" altLang="en-US" sz="3600" dirty="0">
                <a:latin typeface="Impact" pitchFamily="34" charset="0"/>
                <a:ea typeface="微软雅黑" pitchFamily="34" charset="-122"/>
              </a:rPr>
              <a:t>机器学习的开发</a:t>
            </a:r>
            <a:r>
              <a:rPr lang="zh-CN" altLang="zh-CN" sz="3600" dirty="0">
                <a:latin typeface="Impact" pitchFamily="34" charset="0"/>
                <a:ea typeface="微软雅黑" pitchFamily="34" charset="-122"/>
              </a:rPr>
              <a:t>流程</a:t>
            </a:r>
            <a:endParaRPr lang="zh-CN" altLang="en-US" sz="3600" dirty="0">
              <a:latin typeface="Impact" pitchFamily="34" charset="0"/>
              <a:ea typeface="微软雅黑" pitchFamily="34" charset="-122"/>
            </a:endParaRPr>
          </a:p>
        </p:txBody>
      </p:sp>
    </p:spTree>
    <p:extLst>
      <p:ext uri="{BB962C8B-B14F-4D97-AF65-F5344CB8AC3E}">
        <p14:creationId xmlns:p14="http://schemas.microsoft.com/office/powerpoint/2010/main" val="3295247658"/>
      </p:ext>
    </p:extLst>
  </p:cSld>
  <p:clrMapOvr>
    <a:masterClrMapping/>
  </p:clrMapOvr>
  <p:transition advTm="800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04346" y="373488"/>
            <a:ext cx="5371451" cy="87799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的环境的安装</a:t>
            </a:r>
          </a:p>
        </p:txBody>
      </p:sp>
      <p:sp>
        <p:nvSpPr>
          <p:cNvPr id="2" name="文本框 1"/>
          <p:cNvSpPr txBox="1"/>
          <p:nvPr/>
        </p:nvSpPr>
        <p:spPr>
          <a:xfrm>
            <a:off x="804931" y="1396181"/>
            <a:ext cx="4239018" cy="4585871"/>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err="1">
                <a:solidFill>
                  <a:schemeClr val="accent6">
                    <a:lumMod val="75000"/>
                  </a:schemeClr>
                </a:solidFill>
                <a:latin typeface="+mn-ea"/>
                <a:ea typeface="+mn-ea"/>
              </a:rPr>
              <a:t>Jupyter</a:t>
            </a:r>
            <a:r>
              <a:rPr lang="en-US" altLang="zh-CN" sz="2800" b="1" dirty="0">
                <a:solidFill>
                  <a:schemeClr val="accent6">
                    <a:lumMod val="75000"/>
                  </a:schemeClr>
                </a:solidFill>
                <a:latin typeface="+mn-ea"/>
                <a:ea typeface="+mn-ea"/>
              </a:rPr>
              <a:t> notebook</a:t>
            </a:r>
          </a:p>
          <a:p>
            <a:endParaRPr lang="en-US" altLang="zh-CN" sz="2000" dirty="0"/>
          </a:p>
          <a:p>
            <a:r>
              <a:rPr lang="zh-CN" altLang="en-US" dirty="0"/>
              <a:t>在</a:t>
            </a:r>
            <a:r>
              <a:rPr lang="en-US" altLang="zh-CN" dirty="0" err="1"/>
              <a:t>cmd</a:t>
            </a:r>
            <a:r>
              <a:rPr lang="zh-CN" altLang="en-US" dirty="0"/>
              <a:t>环境下，切换到代码的目录，输入命令：</a:t>
            </a:r>
            <a:endParaRPr lang="en-US" altLang="zh-CN" dirty="0"/>
          </a:p>
          <a:p>
            <a:r>
              <a:rPr lang="en-US" altLang="zh-CN" dirty="0" err="1">
                <a:solidFill>
                  <a:srgbClr val="FF0000"/>
                </a:solidFill>
              </a:rPr>
              <a:t>jupyter</a:t>
            </a:r>
            <a:r>
              <a:rPr lang="en-US" altLang="zh-CN" dirty="0">
                <a:solidFill>
                  <a:srgbClr val="FF0000"/>
                </a:solidFill>
              </a:rPr>
              <a:t> notebook</a:t>
            </a:r>
            <a:r>
              <a:rPr lang="zh-CN" altLang="en-US" dirty="0"/>
              <a:t>之后就可以启动</a:t>
            </a:r>
            <a:r>
              <a:rPr lang="en-US" altLang="zh-CN" dirty="0" err="1"/>
              <a:t>jupyter</a:t>
            </a:r>
            <a:r>
              <a:rPr lang="en-US" altLang="zh-CN" dirty="0"/>
              <a:t> </a:t>
            </a:r>
            <a:r>
              <a:rPr lang="en-US" altLang="zh-CN" dirty="0" err="1"/>
              <a:t>botebook</a:t>
            </a:r>
            <a:r>
              <a:rPr lang="zh-CN" altLang="en-US" dirty="0"/>
              <a:t>编辑器，启动之后会自动打开浏览器，并访问</a:t>
            </a:r>
            <a:r>
              <a:rPr lang="en-US" altLang="zh-CN" dirty="0"/>
              <a:t>http://</a:t>
            </a:r>
            <a:r>
              <a:rPr lang="en-US" altLang="zh-CN" dirty="0" err="1"/>
              <a:t>localhost:8088</a:t>
            </a:r>
            <a:r>
              <a:rPr lang="zh-CN" altLang="en-US" dirty="0"/>
              <a:t>，默认跳转到</a:t>
            </a:r>
            <a:r>
              <a:rPr lang="en-US" altLang="zh-CN" dirty="0"/>
              <a:t>http://</a:t>
            </a:r>
            <a:r>
              <a:rPr lang="en-US" altLang="zh-CN" dirty="0" err="1"/>
              <a:t>localhost:8088</a:t>
            </a:r>
            <a:r>
              <a:rPr lang="en-US" altLang="zh-CN" dirty="0"/>
              <a:t>/tree</a:t>
            </a:r>
            <a:endParaRPr lang="en-US" altLang="zh-CN" b="1" dirty="0">
              <a:solidFill>
                <a:schemeClr val="accent6">
                  <a:lumMod val="75000"/>
                </a:schemeClr>
              </a:solidFill>
              <a:latin typeface="+mn-ea"/>
              <a:ea typeface="+mn-ea"/>
            </a:endParaRPr>
          </a:p>
          <a:p>
            <a:pPr marL="285750" indent="-285750">
              <a:buFont typeface="Wingdings" panose="05000000000000000000" pitchFamily="2" charset="2"/>
              <a:buChar char="l"/>
            </a:pPr>
            <a:endParaRPr lang="zh-CN" altLang="en-US" sz="2800" b="1" dirty="0">
              <a:solidFill>
                <a:schemeClr val="accent6">
                  <a:lumMod val="75000"/>
                </a:schemeClr>
              </a:solidFill>
              <a:latin typeface="+mn-ea"/>
              <a:ea typeface="+mn-ea"/>
            </a:endParaRPr>
          </a:p>
          <a:p>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554" y="1562324"/>
            <a:ext cx="6972538" cy="4489512"/>
          </a:xfrm>
          <a:prstGeom prst="rect">
            <a:avLst/>
          </a:prstGeom>
        </p:spPr>
      </p:pic>
    </p:spTree>
    <p:extLst>
      <p:ext uri="{BB962C8B-B14F-4D97-AF65-F5344CB8AC3E}">
        <p14:creationId xmlns:p14="http://schemas.microsoft.com/office/powerpoint/2010/main" val="3660836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5683" y="1317691"/>
            <a:ext cx="7806813" cy="1200329"/>
          </a:xfrm>
          <a:prstGeom prst="rect">
            <a:avLst/>
          </a:prstGeom>
          <a:noFill/>
        </p:spPr>
        <p:txBody>
          <a:bodyPr wrap="square" rtlCol="0">
            <a:spAutoFit/>
          </a:bodyPr>
          <a:lstStyle/>
          <a:p>
            <a:pPr marL="285750" indent="-285750">
              <a:buFont typeface="Wingdings" panose="05000000000000000000" pitchFamily="2" charset="2"/>
              <a:buChar char="l"/>
            </a:pPr>
            <a:r>
              <a:rPr lang="en-US" altLang="zh-CN" sz="2800" b="1" dirty="0" err="1">
                <a:solidFill>
                  <a:schemeClr val="accent6">
                    <a:lumMod val="75000"/>
                  </a:schemeClr>
                </a:solidFill>
                <a:latin typeface="+mj-ea"/>
                <a:ea typeface="+mj-ea"/>
              </a:rPr>
              <a:t>Pycharm</a:t>
            </a:r>
            <a:endParaRPr lang="en-US" altLang="zh-CN" sz="2800" b="1" dirty="0">
              <a:solidFill>
                <a:schemeClr val="accent6">
                  <a:lumMod val="75000"/>
                </a:schemeClr>
              </a:solidFill>
              <a:latin typeface="+mj-ea"/>
              <a:ea typeface="+mj-ea"/>
            </a:endParaRPr>
          </a:p>
          <a:p>
            <a:r>
              <a:rPr lang="en-US" altLang="zh-CN" sz="2000" dirty="0">
                <a:solidFill>
                  <a:schemeClr val="accent6">
                    <a:lumMod val="75000"/>
                  </a:schemeClr>
                </a:solidFill>
                <a:latin typeface="+mj-ea"/>
                <a:ea typeface="+mj-ea"/>
              </a:rPr>
              <a:t>https://</a:t>
            </a:r>
            <a:r>
              <a:rPr lang="en-US" altLang="zh-CN" sz="2000" dirty="0" err="1">
                <a:solidFill>
                  <a:schemeClr val="accent6">
                    <a:lumMod val="75000"/>
                  </a:schemeClr>
                </a:solidFill>
                <a:latin typeface="+mj-ea"/>
                <a:ea typeface="+mj-ea"/>
              </a:rPr>
              <a:t>www.jetbrains.com</a:t>
            </a:r>
            <a:r>
              <a:rPr lang="en-US" altLang="zh-CN" sz="2000" dirty="0">
                <a:solidFill>
                  <a:schemeClr val="accent6">
                    <a:lumMod val="75000"/>
                  </a:schemeClr>
                </a:solidFill>
                <a:latin typeface="+mj-ea"/>
                <a:ea typeface="+mj-ea"/>
              </a:rPr>
              <a:t>/</a:t>
            </a:r>
            <a:r>
              <a:rPr lang="en-US" altLang="zh-CN" sz="2000" dirty="0" err="1">
                <a:solidFill>
                  <a:schemeClr val="accent6">
                    <a:lumMod val="75000"/>
                  </a:schemeClr>
                </a:solidFill>
                <a:latin typeface="+mj-ea"/>
                <a:ea typeface="+mj-ea"/>
              </a:rPr>
              <a:t>pycharm</a:t>
            </a:r>
            <a:r>
              <a:rPr lang="en-US" altLang="zh-CN" sz="2000" dirty="0">
                <a:solidFill>
                  <a:schemeClr val="accent6">
                    <a:lumMod val="75000"/>
                  </a:schemeClr>
                </a:solidFill>
                <a:latin typeface="+mj-ea"/>
                <a:ea typeface="+mj-ea"/>
              </a:rPr>
              <a:t>/</a:t>
            </a:r>
            <a:endParaRPr lang="zh-CN" altLang="en-US" sz="2000" dirty="0">
              <a:solidFill>
                <a:schemeClr val="accent6">
                  <a:lumMod val="75000"/>
                </a:schemeClr>
              </a:solidFill>
              <a:latin typeface="+mj-ea"/>
              <a:ea typeface="+mj-ea"/>
            </a:endParaRPr>
          </a:p>
          <a:p>
            <a:endParaRPr lang="zh-CN" altLang="en-US" dirty="0"/>
          </a:p>
        </p:txBody>
      </p:sp>
      <p:sp>
        <p:nvSpPr>
          <p:cNvPr id="3" name="矩形 2"/>
          <p:cNvSpPr/>
          <p:nvPr/>
        </p:nvSpPr>
        <p:spPr>
          <a:xfrm>
            <a:off x="675683" y="2175587"/>
            <a:ext cx="10379278" cy="3911327"/>
          </a:xfrm>
          <a:prstGeom prst="rect">
            <a:avLst/>
          </a:prstGeom>
        </p:spPr>
        <p:txBody>
          <a:bodyPr wrap="square">
            <a:spAutoFit/>
          </a:bodyPr>
          <a:lstStyle/>
          <a:p>
            <a:pPr>
              <a:lnSpc>
                <a:spcPct val="150000"/>
              </a:lnSpc>
            </a:pPr>
            <a:r>
              <a:rPr lang="en-US" altLang="zh-CN" dirty="0" err="1">
                <a:solidFill>
                  <a:srgbClr val="1A1A1A"/>
                </a:solidFill>
                <a:latin typeface="-apple-system"/>
              </a:rPr>
              <a:t>Pycharm</a:t>
            </a:r>
            <a:r>
              <a:rPr lang="en-US" altLang="zh-CN" dirty="0">
                <a:solidFill>
                  <a:srgbClr val="1A1A1A"/>
                </a:solidFill>
                <a:latin typeface="-apple-system"/>
              </a:rPr>
              <a:t> </a:t>
            </a:r>
            <a:r>
              <a:rPr lang="zh-CN" altLang="en-US" dirty="0">
                <a:solidFill>
                  <a:srgbClr val="1A1A1A"/>
                </a:solidFill>
                <a:latin typeface="-apple-system"/>
              </a:rPr>
              <a:t>提供 免费的社区版 与 付费的专业版。专业版额外增加了一些功能，如项目模板、远程开发、数据库支持等。个人学习 </a:t>
            </a:r>
            <a:r>
              <a:rPr lang="en-US" altLang="zh-CN" dirty="0">
                <a:solidFill>
                  <a:srgbClr val="1A1A1A"/>
                </a:solidFill>
                <a:latin typeface="-apple-system"/>
              </a:rPr>
              <a:t>Python </a:t>
            </a:r>
            <a:r>
              <a:rPr lang="zh-CN" altLang="en-US" dirty="0">
                <a:solidFill>
                  <a:srgbClr val="1A1A1A"/>
                </a:solidFill>
                <a:latin typeface="-apple-system"/>
              </a:rPr>
              <a:t>使用免费的社区版已足够。</a:t>
            </a:r>
            <a:endParaRPr lang="en-US" altLang="zh-CN" dirty="0">
              <a:solidFill>
                <a:srgbClr val="1A1A1A"/>
              </a:solidFill>
              <a:latin typeface="-apple-system"/>
            </a:endParaRPr>
          </a:p>
          <a:p>
            <a:pPr>
              <a:lnSpc>
                <a:spcPct val="150000"/>
              </a:lnSpc>
            </a:pPr>
            <a:r>
              <a:rPr lang="zh-CN" altLang="en-US" dirty="0">
                <a:solidFill>
                  <a:srgbClr val="FF0000"/>
                </a:solidFill>
                <a:latin typeface="-apple-system"/>
              </a:rPr>
              <a:t>如果有</a:t>
            </a:r>
            <a:r>
              <a:rPr lang="en-US" altLang="zh-CN" dirty="0" err="1">
                <a:solidFill>
                  <a:srgbClr val="FF0000"/>
                </a:solidFill>
                <a:latin typeface="-apple-system"/>
              </a:rPr>
              <a:t>edu</a:t>
            </a:r>
            <a:r>
              <a:rPr lang="zh-CN" altLang="en-US" dirty="0">
                <a:solidFill>
                  <a:srgbClr val="FF0000"/>
                </a:solidFill>
                <a:latin typeface="-apple-system"/>
              </a:rPr>
              <a:t>邮箱，那么推荐使用专业版，</a:t>
            </a:r>
            <a:r>
              <a:rPr lang="en-US" altLang="zh-CN" dirty="0" err="1">
                <a:solidFill>
                  <a:srgbClr val="FF0000"/>
                </a:solidFill>
                <a:latin typeface="-apple-system"/>
              </a:rPr>
              <a:t>edu</a:t>
            </a:r>
            <a:r>
              <a:rPr lang="zh-CN" altLang="en-US" dirty="0">
                <a:solidFill>
                  <a:srgbClr val="FF0000"/>
                </a:solidFill>
                <a:latin typeface="-apple-system"/>
              </a:rPr>
              <a:t>邮箱是可以免费使用专业版的。</a:t>
            </a:r>
            <a:br>
              <a:rPr lang="zh-CN" altLang="en-US" dirty="0">
                <a:solidFill>
                  <a:srgbClr val="FF0000"/>
                </a:solidFill>
                <a:latin typeface="-apple-system"/>
              </a:rPr>
            </a:br>
            <a:r>
              <a:rPr lang="zh-CN" altLang="en-US" dirty="0">
                <a:solidFill>
                  <a:srgbClr val="1A1A1A"/>
                </a:solidFill>
                <a:latin typeface="-apple-system"/>
              </a:rPr>
              <a:t>安装过程照着提示一步步操作就可以了。</a:t>
            </a:r>
          </a:p>
          <a:p>
            <a:pPr>
              <a:lnSpc>
                <a:spcPct val="150000"/>
              </a:lnSpc>
            </a:pPr>
            <a:r>
              <a:rPr lang="zh-CN" altLang="en-US" b="1" dirty="0">
                <a:solidFill>
                  <a:srgbClr val="1A1A1A"/>
                </a:solidFill>
                <a:latin typeface="-apple-system"/>
              </a:rPr>
              <a:t>注意：</a:t>
            </a:r>
            <a:r>
              <a:rPr lang="zh-CN" altLang="en-US" dirty="0">
                <a:solidFill>
                  <a:srgbClr val="1A1A1A"/>
                </a:solidFill>
                <a:latin typeface="-apple-system"/>
              </a:rPr>
              <a:t>安装路径尽量不使用带有 </a:t>
            </a:r>
            <a:r>
              <a:rPr lang="zh-CN" altLang="en-US" dirty="0">
                <a:solidFill>
                  <a:srgbClr val="FF0000"/>
                </a:solidFill>
                <a:latin typeface="-apple-system"/>
              </a:rPr>
              <a:t>中文或空格 </a:t>
            </a:r>
            <a:r>
              <a:rPr lang="zh-CN" altLang="en-US" dirty="0">
                <a:solidFill>
                  <a:srgbClr val="1A1A1A"/>
                </a:solidFill>
                <a:latin typeface="-apple-system"/>
              </a:rPr>
              <a:t>的目录，这样在之后的使用过程中减少一些莫名的错误。</a:t>
            </a:r>
            <a:endParaRPr lang="zh-CN" altLang="en-US" b="0" i="0" dirty="0">
              <a:solidFill>
                <a:srgbClr val="1A1A1A"/>
              </a:solidFill>
              <a:effectLst/>
              <a:latin typeface="-apple-system"/>
            </a:endParaRPr>
          </a:p>
        </p:txBody>
      </p:sp>
      <p:sp>
        <p:nvSpPr>
          <p:cNvPr id="12"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04346" y="373488"/>
            <a:ext cx="5371451" cy="87799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 </a:t>
            </a:r>
            <a:r>
              <a:rPr lang="zh-CN" altLang="en-US" dirty="0"/>
              <a:t>的环境的安装</a:t>
            </a:r>
          </a:p>
        </p:txBody>
      </p:sp>
    </p:spTree>
    <p:extLst>
      <p:ext uri="{BB962C8B-B14F-4D97-AF65-F5344CB8AC3E}">
        <p14:creationId xmlns:p14="http://schemas.microsoft.com/office/powerpoint/2010/main" val="2890072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032" y="1396181"/>
            <a:ext cx="9822426" cy="5016758"/>
          </a:xfrm>
          <a:prstGeom prst="rect">
            <a:avLst/>
          </a:prstGeom>
          <a:noFill/>
        </p:spPr>
        <p:txBody>
          <a:bodyPr wrap="square" rtlCol="0">
            <a:spAutoFit/>
          </a:bodyPr>
          <a:lstStyle/>
          <a:p>
            <a:pPr marL="285750" indent="-285750">
              <a:buFont typeface="Wingdings" panose="05000000000000000000" pitchFamily="2" charset="2"/>
              <a:buChar char="l"/>
            </a:pPr>
            <a:r>
              <a:rPr lang="en-US" altLang="zh-CN" sz="3200" b="1" dirty="0">
                <a:solidFill>
                  <a:schemeClr val="accent6">
                    <a:lumMod val="75000"/>
                  </a:schemeClr>
                </a:solidFill>
                <a:latin typeface="+mn-ea"/>
                <a:ea typeface="+mn-ea"/>
              </a:rPr>
              <a:t>NumPy</a:t>
            </a:r>
          </a:p>
          <a:p>
            <a:pPr marL="285750" indent="-285750">
              <a:buFont typeface="Wingdings" panose="05000000000000000000" pitchFamily="2" charset="2"/>
              <a:buChar char="l"/>
            </a:pPr>
            <a:endParaRPr lang="en-US" altLang="zh-CN" sz="3200" b="1" dirty="0">
              <a:solidFill>
                <a:schemeClr val="accent6">
                  <a:lumMod val="75000"/>
                </a:schemeClr>
              </a:solidFill>
              <a:latin typeface="+mn-ea"/>
              <a:ea typeface="+mn-ea"/>
            </a:endParaRPr>
          </a:p>
          <a:p>
            <a:pPr marL="285750" indent="-285750">
              <a:buFont typeface="Wingdings" panose="05000000000000000000" pitchFamily="2" charset="2"/>
              <a:buChar char="l"/>
            </a:pPr>
            <a:r>
              <a:rPr lang="en-US" altLang="zh-CN" sz="3200" b="1" dirty="0">
                <a:solidFill>
                  <a:schemeClr val="accent6">
                    <a:lumMod val="75000"/>
                  </a:schemeClr>
                </a:solidFill>
                <a:latin typeface="+mn-ea"/>
                <a:ea typeface="+mn-ea"/>
              </a:rPr>
              <a:t>Pandas</a:t>
            </a:r>
          </a:p>
          <a:p>
            <a:pPr marL="285750" indent="-285750">
              <a:buFont typeface="Wingdings" panose="05000000000000000000" pitchFamily="2" charset="2"/>
              <a:buChar char="l"/>
            </a:pPr>
            <a:endParaRPr lang="en-US" altLang="zh-CN" sz="3200" b="1" dirty="0">
              <a:solidFill>
                <a:schemeClr val="accent6">
                  <a:lumMod val="75000"/>
                </a:schemeClr>
              </a:solidFill>
              <a:latin typeface="+mn-ea"/>
              <a:ea typeface="+mn-ea"/>
            </a:endParaRPr>
          </a:p>
          <a:p>
            <a:pPr marL="285750" indent="-285750">
              <a:buFont typeface="Wingdings" panose="05000000000000000000" pitchFamily="2" charset="2"/>
              <a:buChar char="l"/>
            </a:pPr>
            <a:r>
              <a:rPr lang="en-US" altLang="zh-CN" sz="3200" b="1" dirty="0">
                <a:solidFill>
                  <a:schemeClr val="accent6">
                    <a:lumMod val="75000"/>
                  </a:schemeClr>
                </a:solidFill>
                <a:latin typeface="+mn-ea"/>
                <a:ea typeface="+mn-ea"/>
              </a:rPr>
              <a:t>SciPy</a:t>
            </a:r>
          </a:p>
          <a:p>
            <a:pPr marL="285750" indent="-285750">
              <a:buFont typeface="Wingdings" panose="05000000000000000000" pitchFamily="2" charset="2"/>
              <a:buChar char="l"/>
            </a:pPr>
            <a:endParaRPr lang="en-US" altLang="zh-CN" sz="3200" b="1" dirty="0">
              <a:solidFill>
                <a:schemeClr val="accent6">
                  <a:lumMod val="75000"/>
                </a:schemeClr>
              </a:solidFill>
              <a:latin typeface="+mn-ea"/>
              <a:ea typeface="+mn-ea"/>
            </a:endParaRPr>
          </a:p>
          <a:p>
            <a:pPr marL="285750" indent="-285750">
              <a:buFont typeface="Wingdings" panose="05000000000000000000" pitchFamily="2" charset="2"/>
              <a:buChar char="l"/>
            </a:pPr>
            <a:r>
              <a:rPr lang="en-US" altLang="zh-CN" sz="3200" b="1" dirty="0">
                <a:solidFill>
                  <a:schemeClr val="accent6">
                    <a:lumMod val="75000"/>
                  </a:schemeClr>
                </a:solidFill>
                <a:latin typeface="+mn-ea"/>
                <a:ea typeface="+mn-ea"/>
              </a:rPr>
              <a:t>Matplotlib</a:t>
            </a:r>
          </a:p>
          <a:p>
            <a:pPr marL="285750" indent="-285750">
              <a:buFont typeface="Wingdings" panose="05000000000000000000" pitchFamily="2" charset="2"/>
              <a:buChar char="l"/>
            </a:pPr>
            <a:endParaRPr lang="en-US" altLang="zh-CN" sz="3200" b="1" dirty="0">
              <a:solidFill>
                <a:schemeClr val="accent6">
                  <a:lumMod val="75000"/>
                </a:schemeClr>
              </a:solidFill>
              <a:latin typeface="+mn-ea"/>
              <a:ea typeface="+mn-ea"/>
            </a:endParaRPr>
          </a:p>
          <a:p>
            <a:pPr marL="285750" indent="-285750">
              <a:buFont typeface="Wingdings" panose="05000000000000000000" pitchFamily="2" charset="2"/>
              <a:buChar char="l"/>
            </a:pPr>
            <a:r>
              <a:rPr lang="en-US" altLang="zh-CN" sz="3200" b="1" dirty="0">
                <a:solidFill>
                  <a:schemeClr val="accent6">
                    <a:lumMod val="75000"/>
                  </a:schemeClr>
                </a:solidFill>
                <a:latin typeface="+mn-ea"/>
              </a:rPr>
              <a:t>Scikit-learn</a:t>
            </a:r>
          </a:p>
          <a:p>
            <a:pPr marL="285750" indent="-285750">
              <a:buFont typeface="Wingdings" panose="05000000000000000000" pitchFamily="2" charset="2"/>
              <a:buChar char="l"/>
            </a:pPr>
            <a:endParaRPr lang="en-US" altLang="zh-CN" sz="3200" b="1" dirty="0">
              <a:solidFill>
                <a:schemeClr val="accent6">
                  <a:lumMod val="75000"/>
                </a:schemeClr>
              </a:solidFill>
              <a:latin typeface="+mn-ea"/>
              <a:ea typeface="+mn-ea"/>
            </a:endParaRPr>
          </a:p>
        </p:txBody>
      </p:sp>
      <p:sp>
        <p:nvSpPr>
          <p:cNvPr id="11"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23664" y="315533"/>
            <a:ext cx="4541837" cy="1200329"/>
          </a:xfrm>
          <a:prstGeom prst="rect">
            <a:avLst/>
          </a:prstGeom>
        </p:spPr>
        <p:txBody>
          <a:bodyPr/>
          <a:lstStyle>
            <a:defPPr>
              <a:defRPr lang="zh-CN"/>
            </a:defPPr>
            <a:lvl1pPr eaLnBrk="1" hangingPunct="1">
              <a:defRPr sz="3600" b="1" kern="0">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en-US" altLang="zh-CN" dirty="0"/>
              <a:t>Python</a:t>
            </a:r>
            <a:r>
              <a:rPr lang="zh-CN" altLang="en-US" dirty="0"/>
              <a:t>模块</a:t>
            </a:r>
          </a:p>
        </p:txBody>
      </p:sp>
    </p:spTree>
    <p:extLst>
      <p:ext uri="{BB962C8B-B14F-4D97-AF65-F5344CB8AC3E}">
        <p14:creationId xmlns:p14="http://schemas.microsoft.com/office/powerpoint/2010/main" val="1150180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rPr>
              <a:t>4. </a:t>
            </a:r>
            <a:r>
              <a:rPr lang="zh-CN" altLang="en-US" dirty="0">
                <a:solidFill>
                  <a:schemeClr val="tx1"/>
                </a:solidFill>
              </a:rPr>
              <a:t>机器学习的开发流程</a:t>
            </a:r>
          </a:p>
        </p:txBody>
      </p:sp>
      <p:sp>
        <p:nvSpPr>
          <p:cNvPr id="43" name="对角圆角矩形 42"/>
          <p:cNvSpPr/>
          <p:nvPr/>
        </p:nvSpPr>
        <p:spPr>
          <a:xfrm>
            <a:off x="2618570" y="4333224"/>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bg1"/>
              </a:solidFill>
            </a:endParaRPr>
          </a:p>
        </p:txBody>
      </p:sp>
      <p:sp>
        <p:nvSpPr>
          <p:cNvPr id="44" name="TextBox 6"/>
          <p:cNvSpPr txBox="1">
            <a:spLocks noChangeArrowheads="1"/>
          </p:cNvSpPr>
          <p:nvPr/>
        </p:nvSpPr>
        <p:spPr bwMode="auto">
          <a:xfrm>
            <a:off x="3029495" y="1779793"/>
            <a:ext cx="51054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01 </a:t>
            </a:r>
            <a:r>
              <a:rPr lang="en-US" altLang="zh-CN" sz="4000" dirty="0">
                <a:latin typeface="Impact" pitchFamily="34" charset="0"/>
                <a:ea typeface="微软雅黑" pitchFamily="34" charset="-122"/>
              </a:rPr>
              <a:t> </a:t>
            </a:r>
            <a:r>
              <a:rPr lang="en-US" altLang="zh-CN" sz="3600" dirty="0">
                <a:latin typeface="Impact" pitchFamily="34" charset="0"/>
                <a:ea typeface="微软雅黑" pitchFamily="34" charset="-122"/>
              </a:rPr>
              <a:t>  </a:t>
            </a:r>
            <a:r>
              <a:rPr lang="zh-CN" altLang="en-US" sz="3600" dirty="0">
                <a:latin typeface="Impact" pitchFamily="34" charset="0"/>
                <a:ea typeface="微软雅黑" pitchFamily="34" charset="-122"/>
              </a:rPr>
              <a:t>机器学习概述</a:t>
            </a:r>
            <a:endParaRPr lang="en-US" altLang="zh-CN" sz="3600" dirty="0">
              <a:latin typeface="Impact" pitchFamily="34" charset="0"/>
              <a:ea typeface="微软雅黑" pitchFamily="34" charset="-122"/>
            </a:endParaRPr>
          </a:p>
        </p:txBody>
      </p:sp>
      <p:sp>
        <p:nvSpPr>
          <p:cNvPr id="47" name="TextBox 10"/>
          <p:cNvSpPr txBox="1">
            <a:spLocks noChangeArrowheads="1"/>
          </p:cNvSpPr>
          <p:nvPr/>
        </p:nvSpPr>
        <p:spPr bwMode="auto">
          <a:xfrm>
            <a:off x="3002508" y="2749712"/>
            <a:ext cx="50724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02    </a:t>
            </a:r>
            <a:r>
              <a:rPr lang="zh-CN" altLang="en-US" sz="3600" dirty="0">
                <a:latin typeface="Impact" pitchFamily="34" charset="0"/>
                <a:ea typeface="微软雅黑" pitchFamily="34" charset="-122"/>
              </a:rPr>
              <a:t>机器学习的类型</a:t>
            </a:r>
          </a:p>
        </p:txBody>
      </p:sp>
      <p:sp>
        <p:nvSpPr>
          <p:cNvPr id="48" name="TextBox 11"/>
          <p:cNvSpPr txBox="1">
            <a:spLocks noChangeArrowheads="1"/>
          </p:cNvSpPr>
          <p:nvPr/>
        </p:nvSpPr>
        <p:spPr bwMode="auto">
          <a:xfrm>
            <a:off x="3002507" y="3564894"/>
            <a:ext cx="62975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latin typeface="Impact" pitchFamily="34" charset="0"/>
                <a:ea typeface="微软雅黑" pitchFamily="34" charset="-122"/>
              </a:rPr>
              <a:t>03    </a:t>
            </a:r>
            <a:r>
              <a:rPr lang="zh-CN" altLang="en-US" sz="3600" dirty="0">
                <a:latin typeface="Impact" pitchFamily="34" charset="0"/>
                <a:ea typeface="微软雅黑" pitchFamily="34" charset="-122"/>
              </a:rPr>
              <a:t>机器学习的背景知识</a:t>
            </a:r>
          </a:p>
        </p:txBody>
      </p:sp>
      <p:sp>
        <p:nvSpPr>
          <p:cNvPr id="51" name="TextBox 10"/>
          <p:cNvSpPr txBox="1">
            <a:spLocks noChangeArrowheads="1"/>
          </p:cNvSpPr>
          <p:nvPr/>
        </p:nvSpPr>
        <p:spPr bwMode="auto">
          <a:xfrm>
            <a:off x="3029495" y="4380075"/>
            <a:ext cx="574601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charset="-122"/>
                <a:ea typeface="宋体" pitchFamily="2" charset="-122"/>
              </a:defRPr>
            </a:lvl1pPr>
            <a:lvl2pPr marL="742950" indent="-285750" eaLnBrk="0" hangingPunct="0">
              <a:defRPr sz="2400">
                <a:solidFill>
                  <a:schemeClr val="tx1"/>
                </a:solidFill>
                <a:latin typeface="等线" charset="-122"/>
                <a:ea typeface="宋体" pitchFamily="2" charset="-122"/>
              </a:defRPr>
            </a:lvl2pPr>
            <a:lvl3pPr marL="1143000" indent="-228600" eaLnBrk="0" hangingPunct="0">
              <a:defRPr sz="2400">
                <a:solidFill>
                  <a:schemeClr val="tx1"/>
                </a:solidFill>
                <a:latin typeface="等线" charset="-122"/>
                <a:ea typeface="宋体" pitchFamily="2" charset="-122"/>
              </a:defRPr>
            </a:lvl3pPr>
            <a:lvl4pPr marL="1600200" indent="-228600" eaLnBrk="0" hangingPunct="0">
              <a:defRPr sz="2400">
                <a:solidFill>
                  <a:schemeClr val="tx1"/>
                </a:solidFill>
                <a:latin typeface="等线" charset="-122"/>
                <a:ea typeface="宋体" pitchFamily="2" charset="-122"/>
              </a:defRPr>
            </a:lvl4pPr>
            <a:lvl5pPr marL="2057400" indent="-228600" eaLnBrk="0" hangingPunct="0">
              <a:defRPr sz="2400">
                <a:solidFill>
                  <a:schemeClr val="tx1"/>
                </a:solidFill>
                <a:latin typeface="等线" charset="-122"/>
                <a:ea typeface="宋体" pitchFamily="2" charset="-122"/>
              </a:defRPr>
            </a:lvl5pPr>
            <a:lvl6pPr marL="25146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6pPr>
            <a:lvl7pPr marL="29718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7pPr>
            <a:lvl8pPr marL="34290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8pPr>
            <a:lvl9pPr marL="3886200" indent="-228600" eaLnBrk="0" fontAlgn="base" hangingPunct="0">
              <a:spcBef>
                <a:spcPct val="0"/>
              </a:spcBef>
              <a:spcAft>
                <a:spcPct val="0"/>
              </a:spcAft>
              <a:buFont typeface="Arial" pitchFamily="34" charset="0"/>
              <a:defRPr sz="2400">
                <a:solidFill>
                  <a:schemeClr val="tx1"/>
                </a:solidFill>
                <a:latin typeface="等线" charset="-122"/>
                <a:ea typeface="宋体" pitchFamily="2" charset="-122"/>
              </a:defRPr>
            </a:lvl9pPr>
          </a:lstStyle>
          <a:p>
            <a:pPr eaLnBrk="1" hangingPunct="1"/>
            <a:r>
              <a:rPr lang="en-US" altLang="zh-CN" sz="3600" dirty="0">
                <a:solidFill>
                  <a:schemeClr val="bg1"/>
                </a:solidFill>
                <a:latin typeface="Impact" pitchFamily="34" charset="0"/>
                <a:ea typeface="微软雅黑" pitchFamily="34" charset="-122"/>
              </a:rPr>
              <a:t>04    </a:t>
            </a:r>
            <a:r>
              <a:rPr lang="zh-CN" altLang="en-US" sz="3600" dirty="0">
                <a:solidFill>
                  <a:schemeClr val="bg1"/>
                </a:solidFill>
                <a:latin typeface="Impact" pitchFamily="34" charset="0"/>
                <a:ea typeface="微软雅黑" pitchFamily="34" charset="-122"/>
              </a:rPr>
              <a:t>机器学习的开发</a:t>
            </a:r>
            <a:r>
              <a:rPr lang="zh-CN" altLang="zh-CN" sz="3600" dirty="0">
                <a:solidFill>
                  <a:schemeClr val="bg1"/>
                </a:solidFill>
                <a:latin typeface="Impact" pitchFamily="34" charset="0"/>
                <a:ea typeface="微软雅黑" pitchFamily="34" charset="-122"/>
              </a:rPr>
              <a:t>流程</a:t>
            </a:r>
            <a:endParaRPr lang="zh-CN" altLang="en-US" sz="3600" dirty="0">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1587414546"/>
      </p:ext>
    </p:extLst>
  </p:cSld>
  <p:clrMapOvr>
    <a:masterClrMapping/>
  </p:clrMapOvr>
  <p:transition advTm="800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C:\Users\hhg\Documents\从机器学习谈起 - 计算机的潜意识 - 博客园_files\221227224214301.png"/>
          <p:cNvPicPr/>
          <p:nvPr/>
        </p:nvPicPr>
        <p:blipFill>
          <a:blip r:embed="rId3">
            <a:extLst>
              <a:ext uri="{28A0092B-C50C-407E-A947-70E740481C1C}">
                <a14:useLocalDpi xmlns:a14="http://schemas.microsoft.com/office/drawing/2010/main" val="0"/>
              </a:ext>
            </a:extLst>
          </a:blip>
          <a:srcRect/>
          <a:stretch>
            <a:fillRect/>
          </a:stretch>
        </p:blipFill>
        <p:spPr bwMode="auto">
          <a:xfrm>
            <a:off x="1269669" y="1373204"/>
            <a:ext cx="8581203" cy="4078353"/>
          </a:xfrm>
          <a:prstGeom prst="rect">
            <a:avLst/>
          </a:prstGeom>
          <a:noFill/>
          <a:ln>
            <a:noFill/>
          </a:ln>
        </p:spPr>
      </p:pic>
      <p:pic>
        <p:nvPicPr>
          <p:cNvPr id="6"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35026" y="5146872"/>
            <a:ext cx="1498278" cy="1273324"/>
          </a:xfr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871" y="5252982"/>
            <a:ext cx="2122206" cy="1061103"/>
          </a:xfrm>
          <a:prstGeom prst="rect">
            <a:avLst/>
          </a:prstGeom>
        </p:spPr>
      </p:pic>
      <p:sp>
        <p:nvSpPr>
          <p:cNvPr id="12"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36543" y="251481"/>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机器学习的一般步骤</a:t>
            </a:r>
          </a:p>
        </p:txBody>
      </p:sp>
    </p:spTree>
    <p:extLst>
      <p:ext uri="{BB962C8B-B14F-4D97-AF65-F5344CB8AC3E}">
        <p14:creationId xmlns:p14="http://schemas.microsoft.com/office/powerpoint/2010/main" val="159018568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18662" y="270098"/>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机器学习的一般步骤</a:t>
            </a:r>
            <a:br>
              <a:rPr lang="zh-CN" altLang="en-US" dirty="0"/>
            </a:br>
            <a:endParaRPr lang="zh-CN" altLang="en-US" dirty="0"/>
          </a:p>
        </p:txBody>
      </p:sp>
      <p:graphicFrame>
        <p:nvGraphicFramePr>
          <p:cNvPr id="2" name="图示 1"/>
          <p:cNvGraphicFramePr/>
          <p:nvPr>
            <p:extLst>
              <p:ext uri="{D42A27DB-BD31-4B8C-83A1-F6EECF244321}">
                <p14:modId xmlns:p14="http://schemas.microsoft.com/office/powerpoint/2010/main" val="1192954040"/>
              </p:ext>
            </p:extLst>
          </p:nvPr>
        </p:nvGraphicFramePr>
        <p:xfrm>
          <a:off x="1491312" y="1165190"/>
          <a:ext cx="8128000" cy="1419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2" descr="https://ss2.bdstatic.com/70cFvnSh_Q1YnxGkpoWK1HF6hhy/it/u=3185156100,3140500470&amp;fm=26&amp;gp=0.jpg"/>
          <p:cNvPicPr>
            <a:picLocks noChangeAspect="1" noChangeArrowheads="1"/>
          </p:cNvPicPr>
          <p:nvPr/>
        </p:nvPicPr>
        <p:blipFill rotWithShape="1">
          <a:blip r:embed="rId7">
            <a:extLst>
              <a:ext uri="{28A0092B-C50C-407E-A947-70E740481C1C}">
                <a14:useLocalDpi xmlns:a14="http://schemas.microsoft.com/office/drawing/2010/main" val="0"/>
              </a:ext>
            </a:extLst>
          </a:blip>
          <a:srcRect r="40744"/>
          <a:stretch/>
        </p:blipFill>
        <p:spPr bwMode="auto">
          <a:xfrm>
            <a:off x="1491313" y="2773613"/>
            <a:ext cx="1794289" cy="19560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s3.bdstatic.com/70cFv8Sh_Q1YnxGkpoWK1HF6hhy/it/u=1672873603,1003175156&amp;fm=26&amp;gp=0.jpg"/>
          <p:cNvPicPr>
            <a:picLocks noChangeAspect="1" noChangeArrowheads="1"/>
          </p:cNvPicPr>
          <p:nvPr/>
        </p:nvPicPr>
        <p:blipFill rotWithShape="1">
          <a:blip r:embed="rId8">
            <a:extLst>
              <a:ext uri="{28A0092B-C50C-407E-A947-70E740481C1C}">
                <a14:useLocalDpi xmlns:a14="http://schemas.microsoft.com/office/drawing/2010/main" val="0"/>
              </a:ext>
            </a:extLst>
          </a:blip>
          <a:srcRect r="45480"/>
          <a:stretch/>
        </p:blipFill>
        <p:spPr bwMode="auto">
          <a:xfrm>
            <a:off x="1491312" y="4789236"/>
            <a:ext cx="1806217" cy="1861208"/>
          </a:xfrm>
          <a:prstGeom prst="rect">
            <a:avLst/>
          </a:prstGeom>
          <a:noFill/>
          <a:extLst>
            <a:ext uri="{909E8E84-426E-40DD-AFC4-6F175D3DCCD1}">
              <a14:hiddenFill xmlns:a14="http://schemas.microsoft.com/office/drawing/2010/main">
                <a:solidFill>
                  <a:srgbClr val="FFFFFF"/>
                </a:solidFill>
              </a14:hiddenFill>
            </a:ext>
          </a:extLst>
        </p:spPr>
      </p:pic>
      <p:pic>
        <p:nvPicPr>
          <p:cNvPr id="16" name="内容占位符 3"/>
          <p:cNvPicPr>
            <a:picLocks noGrp="1" noChangeAspect="1"/>
          </p:cNvPicPr>
          <p:nvPr>
            <p:ph idx="1"/>
          </p:nvPr>
        </p:nvPicPr>
        <p:blipFill rotWithShape="1">
          <a:blip r:embed="rId9">
            <a:extLst>
              <a:ext uri="{28A0092B-C50C-407E-A947-70E740481C1C}">
                <a14:useLocalDpi xmlns:a14="http://schemas.microsoft.com/office/drawing/2010/main" val="0"/>
              </a:ext>
            </a:extLst>
          </a:blip>
          <a:srcRect l="36935" t="16282" b="11821"/>
          <a:stretch/>
        </p:blipFill>
        <p:spPr>
          <a:xfrm>
            <a:off x="3762325" y="2772836"/>
            <a:ext cx="1716470" cy="1956869"/>
          </a:xfrm>
        </p:spPr>
      </p:pic>
      <p:pic>
        <p:nvPicPr>
          <p:cNvPr id="17" name="图片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85964" y="4748332"/>
            <a:ext cx="1807476" cy="1956869"/>
          </a:xfrm>
          <a:prstGeom prst="rect">
            <a:avLst/>
          </a:prstGeom>
        </p:spPr>
      </p:pic>
      <p:pic>
        <p:nvPicPr>
          <p:cNvPr id="18" name="图片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54554" y="2754210"/>
            <a:ext cx="1824408" cy="1824408"/>
          </a:xfrm>
          <a:prstGeom prst="rect">
            <a:avLst/>
          </a:prstGeom>
        </p:spPr>
      </p:pic>
      <p:pic>
        <p:nvPicPr>
          <p:cNvPr id="19" name="图片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47747" y="3062082"/>
            <a:ext cx="2475330" cy="2475330"/>
          </a:xfrm>
          <a:prstGeom prst="rect">
            <a:avLst/>
          </a:prstGeom>
        </p:spPr>
      </p:pic>
      <p:pic>
        <p:nvPicPr>
          <p:cNvPr id="2050" name="Picture 2" descr="https://timgsa.baidu.com/timg?image&amp;quality=80&amp;size=b9999_10000&amp;sec=1604428732188&amp;di=8d5c733c1fcc654900bfd9f42d267696&amp;imgtype=0&amp;src=http%3A%2F%2Fwww.cnjidan.com%2Fupload%2Fpictures%2F2017%2F04%2F0-ExrLr4.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5396" r="22028"/>
          <a:stretch/>
        </p:blipFill>
        <p:spPr bwMode="auto">
          <a:xfrm>
            <a:off x="3781807" y="4803090"/>
            <a:ext cx="1677505" cy="184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900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6"/>
          <p:cNvSpPr txBox="1">
            <a:spLocks/>
          </p:cNvSpPr>
          <p:nvPr/>
        </p:nvSpPr>
        <p:spPr bwMode="auto">
          <a:xfrm>
            <a:off x="607777" y="301986"/>
            <a:ext cx="5496329"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不同视角的机器学习</a:t>
            </a:r>
          </a:p>
        </p:txBody>
      </p:sp>
      <p:pic>
        <p:nvPicPr>
          <p:cNvPr id="1026" name="Picture 2" descr="https://timgsa.baidu.com/timg?image&amp;quality=80&amp;size=b9999_10000&amp;sec=1604117869426&amp;di=ab001978b7e77264c409f5124537f6cd&amp;imgtype=0&amp;src=http%3A%2F%2Fimg3.doubanio.com%2Fview%2Fphoto%2Fl%2Fpublic%2Fp246061568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37" t="13136" r="180" b="12118"/>
          <a:stretch/>
        </p:blipFill>
        <p:spPr bwMode="auto">
          <a:xfrm>
            <a:off x="703186" y="1308895"/>
            <a:ext cx="3289650" cy="1763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604118297567&amp;di=7c851426a60f4344953cbfe378cccdc8&amp;imgtype=0&amp;src=http%3A%2F%2Fwww.pigcms.com%2FPublic%2Fuplode%2Fimage%2F20150928%2F20150928100100_1117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7742" y="1297922"/>
            <a:ext cx="2975156" cy="17850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604118520803&amp;di=2bf5a3ecf83892754560c5d0d6031270&amp;imgtype=0&amp;src=http%3A%2F%2Fimgsrc.baidu.com%2Fbaike%2Fpic%2Fitem%2F838ba61ea8d3fd1fe624942f394e251f95ca5ff1.jpg"/>
          <p:cNvPicPr>
            <a:picLocks noChangeAspect="1" noChangeArrowheads="1"/>
          </p:cNvPicPr>
          <p:nvPr/>
        </p:nvPicPr>
        <p:blipFill rotWithShape="1">
          <a:blip r:embed="rId4">
            <a:extLst>
              <a:ext uri="{28A0092B-C50C-407E-A947-70E740481C1C}">
                <a14:useLocalDpi xmlns:a14="http://schemas.microsoft.com/office/drawing/2010/main" val="0"/>
              </a:ext>
            </a:extLst>
          </a:blip>
          <a:srcRect l="608" t="1103" r="-608" b="8153"/>
          <a:stretch/>
        </p:blipFill>
        <p:spPr bwMode="auto">
          <a:xfrm>
            <a:off x="4537098" y="1303336"/>
            <a:ext cx="2866118" cy="17902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5"/>
          <a:srcRect l="179" t="32496" r="-179" b="4815"/>
          <a:stretch/>
        </p:blipFill>
        <p:spPr>
          <a:xfrm>
            <a:off x="607777" y="3849656"/>
            <a:ext cx="3291455" cy="2400724"/>
          </a:xfrm>
          <a:prstGeom prst="rect">
            <a:avLst/>
          </a:prstGeom>
        </p:spPr>
      </p:pic>
      <p:pic>
        <p:nvPicPr>
          <p:cNvPr id="1034" name="Picture 10" descr="https://timgsa.baidu.com/timg?image&amp;quality=80&amp;size=b9999_10000&amp;sec=1604118804005&amp;di=b8628447588108d86544a9aa4a576c19&amp;imgtype=0&amp;src=http%3A%2F%2Fimages.tmtpost.com%2Fuploads%2Fimages%2F2019%2F03%2Ff54a64d21938a15623337eef970e31fa_1553703603.jpeg%3FimageMogr2%2Fstrip%2Finterlace%2F1%2Fquality%2F85%2Fthumbnail%2F1400x932%2Fgravity%2Fcenter%2Fcrop%2F%25211400x932%26ext%3D.jpe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272" t="4460" r="16553" b="5043"/>
          <a:stretch/>
        </p:blipFill>
        <p:spPr bwMode="auto">
          <a:xfrm>
            <a:off x="4361249" y="3849656"/>
            <a:ext cx="2982685" cy="2073594"/>
          </a:xfrm>
          <a:prstGeom prst="rect">
            <a:avLst/>
          </a:prstGeom>
          <a:noFill/>
          <a:extLst>
            <a:ext uri="{909E8E84-426E-40DD-AFC4-6F175D3DCCD1}">
              <a14:hiddenFill xmlns:a14="http://schemas.microsoft.com/office/drawing/2010/main">
                <a:solidFill>
                  <a:srgbClr val="FFFFFF"/>
                </a:solidFill>
              </a14:hiddenFill>
            </a:ext>
          </a:extLst>
        </p:spPr>
      </p:pic>
      <p:sp>
        <p:nvSpPr>
          <p:cNvPr id="19" name="object 48"/>
          <p:cNvSpPr txBox="1"/>
          <p:nvPr/>
        </p:nvSpPr>
        <p:spPr>
          <a:xfrm>
            <a:off x="8091521" y="3064420"/>
            <a:ext cx="2656040" cy="585012"/>
          </a:xfrm>
          <a:prstGeom prst="rect">
            <a:avLst/>
          </a:prstGeom>
        </p:spPr>
        <p:txBody>
          <a:bodyPr wrap="square" lIns="0" tIns="0" rIns="0" bIns="0" rtlCol="0">
            <a:noAutofit/>
          </a:bodyPr>
          <a:lstStyle/>
          <a:p>
            <a:pPr marL="12700">
              <a:lnSpc>
                <a:spcPts val="4585"/>
              </a:lnSpc>
              <a:spcBef>
                <a:spcPts val="229"/>
              </a:spcBef>
            </a:pPr>
            <a:r>
              <a:rPr lang="zh-CN" altLang="en-US" sz="3200" baseline="3103" dirty="0">
                <a:solidFill>
                  <a:schemeClr val="accent6">
                    <a:lumMod val="75000"/>
                  </a:schemeClr>
                </a:solidFill>
                <a:latin typeface="Calibri Light"/>
                <a:cs typeface="Calibri Light"/>
              </a:rPr>
              <a:t>朋友以为我做的事情</a:t>
            </a:r>
            <a:endParaRPr dirty="0">
              <a:solidFill>
                <a:schemeClr val="accent6">
                  <a:lumMod val="75000"/>
                </a:schemeClr>
              </a:solidFill>
              <a:latin typeface="Calibri Light"/>
              <a:cs typeface="Calibri Light"/>
            </a:endParaRPr>
          </a:p>
        </p:txBody>
      </p:sp>
      <p:sp>
        <p:nvSpPr>
          <p:cNvPr id="20" name="object 48"/>
          <p:cNvSpPr txBox="1"/>
          <p:nvPr/>
        </p:nvSpPr>
        <p:spPr>
          <a:xfrm>
            <a:off x="466283" y="3089201"/>
            <a:ext cx="3694132" cy="585012"/>
          </a:xfrm>
          <a:prstGeom prst="rect">
            <a:avLst/>
          </a:prstGeom>
        </p:spPr>
        <p:txBody>
          <a:bodyPr wrap="square" lIns="0" tIns="0" rIns="0" bIns="0" rtlCol="0">
            <a:noAutofit/>
          </a:bodyPr>
          <a:lstStyle/>
          <a:p>
            <a:pPr marL="12700">
              <a:lnSpc>
                <a:spcPts val="4585"/>
              </a:lnSpc>
              <a:spcBef>
                <a:spcPts val="229"/>
              </a:spcBef>
            </a:pPr>
            <a:r>
              <a:rPr lang="zh-CN" altLang="en-US" sz="3200" baseline="3103" dirty="0">
                <a:solidFill>
                  <a:schemeClr val="accent6">
                    <a:lumMod val="75000"/>
                  </a:schemeClr>
                </a:solidFill>
                <a:latin typeface="Calibri Light"/>
                <a:cs typeface="Calibri Light"/>
              </a:rPr>
              <a:t>不同行业的人以为我做的事情</a:t>
            </a:r>
            <a:endParaRPr dirty="0">
              <a:solidFill>
                <a:schemeClr val="accent6">
                  <a:lumMod val="75000"/>
                </a:schemeClr>
              </a:solidFill>
              <a:latin typeface="Calibri Light"/>
              <a:cs typeface="Calibri Light"/>
            </a:endParaRPr>
          </a:p>
        </p:txBody>
      </p:sp>
      <p:sp>
        <p:nvSpPr>
          <p:cNvPr id="21" name="object 48"/>
          <p:cNvSpPr txBox="1"/>
          <p:nvPr/>
        </p:nvSpPr>
        <p:spPr>
          <a:xfrm>
            <a:off x="4687894" y="3089201"/>
            <a:ext cx="2656040" cy="585012"/>
          </a:xfrm>
          <a:prstGeom prst="rect">
            <a:avLst/>
          </a:prstGeom>
        </p:spPr>
        <p:txBody>
          <a:bodyPr wrap="square" lIns="0" tIns="0" rIns="0" bIns="0" rtlCol="0">
            <a:noAutofit/>
          </a:bodyPr>
          <a:lstStyle/>
          <a:p>
            <a:pPr marL="12700">
              <a:lnSpc>
                <a:spcPts val="4585"/>
              </a:lnSpc>
              <a:spcBef>
                <a:spcPts val="229"/>
              </a:spcBef>
            </a:pPr>
            <a:r>
              <a:rPr lang="zh-CN" altLang="en-US" sz="3200" baseline="3103" dirty="0">
                <a:solidFill>
                  <a:schemeClr val="accent6">
                    <a:lumMod val="75000"/>
                  </a:schemeClr>
                </a:solidFill>
                <a:latin typeface="Calibri Light"/>
                <a:cs typeface="Calibri Light"/>
              </a:rPr>
              <a:t>父母以为我做的事情</a:t>
            </a:r>
            <a:endParaRPr dirty="0">
              <a:solidFill>
                <a:schemeClr val="accent6">
                  <a:lumMod val="75000"/>
                </a:schemeClr>
              </a:solidFill>
              <a:latin typeface="Calibri Light"/>
              <a:cs typeface="Calibri Light"/>
            </a:endParaRPr>
          </a:p>
        </p:txBody>
      </p:sp>
      <p:sp>
        <p:nvSpPr>
          <p:cNvPr id="22" name="object 48"/>
          <p:cNvSpPr txBox="1"/>
          <p:nvPr/>
        </p:nvSpPr>
        <p:spPr>
          <a:xfrm>
            <a:off x="703186" y="6192129"/>
            <a:ext cx="2879580" cy="585012"/>
          </a:xfrm>
          <a:prstGeom prst="rect">
            <a:avLst/>
          </a:prstGeom>
        </p:spPr>
        <p:txBody>
          <a:bodyPr wrap="square" lIns="0" tIns="0" rIns="0" bIns="0" rtlCol="0">
            <a:noAutofit/>
          </a:bodyPr>
          <a:lstStyle/>
          <a:p>
            <a:pPr marL="12700">
              <a:lnSpc>
                <a:spcPts val="4585"/>
              </a:lnSpc>
              <a:spcBef>
                <a:spcPts val="229"/>
              </a:spcBef>
            </a:pPr>
            <a:r>
              <a:rPr lang="zh-CN" altLang="en-US" sz="3200" baseline="3103" dirty="0">
                <a:solidFill>
                  <a:schemeClr val="accent6">
                    <a:lumMod val="75000"/>
                  </a:schemeClr>
                </a:solidFill>
                <a:latin typeface="Calibri Light"/>
                <a:cs typeface="Calibri Light"/>
              </a:rPr>
              <a:t>程序员以为我做的事情</a:t>
            </a:r>
            <a:endParaRPr dirty="0">
              <a:solidFill>
                <a:schemeClr val="accent6">
                  <a:lumMod val="75000"/>
                </a:schemeClr>
              </a:solidFill>
              <a:latin typeface="Calibri Light"/>
              <a:cs typeface="Calibri Light"/>
            </a:endParaRPr>
          </a:p>
        </p:txBody>
      </p:sp>
      <p:sp>
        <p:nvSpPr>
          <p:cNvPr id="23" name="object 48"/>
          <p:cNvSpPr txBox="1"/>
          <p:nvPr/>
        </p:nvSpPr>
        <p:spPr>
          <a:xfrm>
            <a:off x="4576534" y="6192129"/>
            <a:ext cx="2953347" cy="585012"/>
          </a:xfrm>
          <a:prstGeom prst="rect">
            <a:avLst/>
          </a:prstGeom>
        </p:spPr>
        <p:txBody>
          <a:bodyPr wrap="square" lIns="0" tIns="0" rIns="0" bIns="0" rtlCol="0">
            <a:noAutofit/>
          </a:bodyPr>
          <a:lstStyle/>
          <a:p>
            <a:pPr marL="12700">
              <a:lnSpc>
                <a:spcPts val="4585"/>
              </a:lnSpc>
              <a:spcBef>
                <a:spcPts val="229"/>
              </a:spcBef>
            </a:pPr>
            <a:r>
              <a:rPr lang="zh-CN" altLang="en-US" sz="3200" baseline="3103" dirty="0">
                <a:solidFill>
                  <a:schemeClr val="accent6">
                    <a:lumMod val="75000"/>
                  </a:schemeClr>
                </a:solidFill>
                <a:latin typeface="Calibri Light"/>
                <a:cs typeface="Calibri Light"/>
              </a:rPr>
              <a:t>我自己以为我做的事情</a:t>
            </a:r>
            <a:endParaRPr dirty="0">
              <a:solidFill>
                <a:schemeClr val="accent6">
                  <a:lumMod val="75000"/>
                </a:schemeClr>
              </a:solidFill>
              <a:latin typeface="Calibri Light"/>
              <a:cs typeface="Calibri Light"/>
            </a:endParaRPr>
          </a:p>
        </p:txBody>
      </p:sp>
      <p:sp>
        <p:nvSpPr>
          <p:cNvPr id="24" name="object 48"/>
          <p:cNvSpPr txBox="1"/>
          <p:nvPr/>
        </p:nvSpPr>
        <p:spPr>
          <a:xfrm>
            <a:off x="8340679" y="6192129"/>
            <a:ext cx="2656040" cy="585012"/>
          </a:xfrm>
          <a:prstGeom prst="rect">
            <a:avLst/>
          </a:prstGeom>
        </p:spPr>
        <p:txBody>
          <a:bodyPr wrap="square" lIns="0" tIns="0" rIns="0" bIns="0" rtlCol="0">
            <a:noAutofit/>
          </a:bodyPr>
          <a:lstStyle/>
          <a:p>
            <a:pPr marL="12700">
              <a:lnSpc>
                <a:spcPts val="4585"/>
              </a:lnSpc>
              <a:spcBef>
                <a:spcPts val="229"/>
              </a:spcBef>
            </a:pPr>
            <a:r>
              <a:rPr lang="zh-CN" altLang="en-US" sz="3200" baseline="3103" dirty="0">
                <a:solidFill>
                  <a:srgbClr val="FF0000"/>
                </a:solidFill>
                <a:latin typeface="Calibri Light"/>
                <a:cs typeface="Calibri Light"/>
              </a:rPr>
              <a:t>实际上我做的事情</a:t>
            </a:r>
            <a:endParaRPr dirty="0">
              <a:solidFill>
                <a:srgbClr val="FF0000"/>
              </a:solidFill>
              <a:latin typeface="Calibri Light"/>
              <a:cs typeface="Calibri Light"/>
            </a:endParaRPr>
          </a:p>
        </p:txBody>
      </p:sp>
      <p:pic>
        <p:nvPicPr>
          <p:cNvPr id="11" name="图片 10"/>
          <p:cNvPicPr>
            <a:picLocks noChangeAspect="1"/>
          </p:cNvPicPr>
          <p:nvPr/>
        </p:nvPicPr>
        <p:blipFill>
          <a:blip r:embed="rId7"/>
          <a:stretch>
            <a:fillRect/>
          </a:stretch>
        </p:blipFill>
        <p:spPr>
          <a:xfrm>
            <a:off x="7931963" y="3875906"/>
            <a:ext cx="2975156" cy="863419"/>
          </a:xfrm>
          <a:prstGeom prst="rect">
            <a:avLst/>
          </a:prstGeom>
        </p:spPr>
      </p:pic>
    </p:spTree>
    <p:extLst>
      <p:ext uri="{BB962C8B-B14F-4D97-AF65-F5344CB8AC3E}">
        <p14:creationId xmlns:p14="http://schemas.microsoft.com/office/powerpoint/2010/main" val="3595437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28336" y="1521155"/>
            <a:ext cx="3346704" cy="4832092"/>
          </a:xfrm>
          <a:prstGeom prst="rect">
            <a:avLst/>
          </a:prstGeom>
        </p:spPr>
        <p:txBody>
          <a:bodyPr wrap="square">
            <a:spAutoFit/>
          </a:bodyPr>
          <a:lstStyle/>
          <a:p>
            <a:r>
              <a:rPr lang="zh-CN" altLang="zh-CN" kern="0" dirty="0">
                <a:solidFill>
                  <a:srgbClr val="000000"/>
                </a:solidFill>
                <a:latin typeface="Verdana" panose="020B0604030504040204" pitchFamily="34" charset="0"/>
                <a:cs typeface="宋体" panose="02010600030101010101" pitchFamily="2" charset="-122"/>
              </a:rPr>
              <a:t>通过这张图可以看出，各种不同算法在输入的数据量达到一定级数后，都有相近的高准确度。于是诞生了机器学习界的名言：</a:t>
            </a:r>
            <a:endParaRPr lang="en-US" altLang="zh-CN" kern="0" dirty="0">
              <a:solidFill>
                <a:srgbClr val="000000"/>
              </a:solidFill>
              <a:latin typeface="Verdana" panose="020B0604030504040204" pitchFamily="34" charset="0"/>
              <a:cs typeface="宋体" panose="02010600030101010101" pitchFamily="2" charset="-122"/>
            </a:endParaRPr>
          </a:p>
          <a:p>
            <a:endParaRPr lang="en-US" altLang="zh-CN" b="1" kern="0" dirty="0">
              <a:solidFill>
                <a:srgbClr val="000000"/>
              </a:solidFill>
              <a:latin typeface="Verdana" panose="020B0604030504040204" pitchFamily="34" charset="0"/>
              <a:cs typeface="宋体" panose="02010600030101010101" pitchFamily="2" charset="-122"/>
            </a:endParaRPr>
          </a:p>
          <a:p>
            <a:r>
              <a:rPr lang="zh-CN" altLang="zh-CN" sz="2800" b="1" kern="0" dirty="0">
                <a:solidFill>
                  <a:srgbClr val="FF0000"/>
                </a:solidFill>
                <a:latin typeface="Verdana" panose="020B0604030504040204" pitchFamily="34" charset="0"/>
                <a:cs typeface="宋体" panose="02010600030101010101" pitchFamily="2" charset="-122"/>
              </a:rPr>
              <a:t>成功的机器学习应用不是拥有最好的算法，而是拥有最多的数据！</a:t>
            </a:r>
            <a:br>
              <a:rPr lang="en-US" altLang="zh-CN" sz="2800" kern="0" dirty="0">
                <a:solidFill>
                  <a:srgbClr val="FF0000"/>
                </a:solidFill>
                <a:latin typeface="Verdana" panose="020B0604030504040204" pitchFamily="34" charset="0"/>
                <a:cs typeface="宋体" panose="02010600030101010101" pitchFamily="2" charset="-122"/>
              </a:rPr>
            </a:br>
            <a:endParaRPr lang="zh-CN" altLang="en-US" sz="2800" dirty="0">
              <a:solidFill>
                <a:srgbClr val="FF0000"/>
              </a:solidFill>
            </a:endParaRPr>
          </a:p>
        </p:txBody>
      </p:sp>
      <p:sp>
        <p:nvSpPr>
          <p:cNvPr id="11"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数据决定一切</a:t>
            </a:r>
            <a:br>
              <a:rPr lang="zh-CN" altLang="en-US" dirty="0"/>
            </a:br>
            <a:endParaRPr lang="zh-CN" altLang="en-US" dirty="0"/>
          </a:p>
        </p:txBody>
      </p:sp>
      <p:pic>
        <p:nvPicPr>
          <p:cNvPr id="2050" name="Picture 2" descr="https://ss2.baidu.com/6ON1bjeh1BF3odCf/it/u=623756541,2418023437&amp;fm=15&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l="2839" b="2442"/>
          <a:stretch/>
        </p:blipFill>
        <p:spPr bwMode="auto">
          <a:xfrm>
            <a:off x="1125613" y="1360232"/>
            <a:ext cx="4627245" cy="444176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739991" y="5804069"/>
            <a:ext cx="2564674" cy="369332"/>
          </a:xfrm>
          <a:prstGeom prst="rect">
            <a:avLst/>
          </a:prstGeom>
          <a:noFill/>
        </p:spPr>
        <p:txBody>
          <a:bodyPr wrap="square" rtlCol="0">
            <a:spAutoFit/>
          </a:bodyPr>
          <a:lstStyle/>
          <a:p>
            <a:r>
              <a:rPr lang="zh-CN" altLang="en-US" dirty="0"/>
              <a:t>数据大小</a:t>
            </a:r>
          </a:p>
        </p:txBody>
      </p:sp>
      <p:sp>
        <p:nvSpPr>
          <p:cNvPr id="3" name="文本框 2"/>
          <p:cNvSpPr txBox="1"/>
          <p:nvPr/>
        </p:nvSpPr>
        <p:spPr>
          <a:xfrm>
            <a:off x="634328" y="2490651"/>
            <a:ext cx="393283" cy="923330"/>
          </a:xfrm>
          <a:prstGeom prst="rect">
            <a:avLst/>
          </a:prstGeom>
          <a:noFill/>
        </p:spPr>
        <p:txBody>
          <a:bodyPr wrap="square" rtlCol="0">
            <a:spAutoFit/>
          </a:bodyPr>
          <a:lstStyle/>
          <a:p>
            <a:r>
              <a:rPr lang="zh-CN" altLang="en-US" dirty="0"/>
              <a:t>准确率</a:t>
            </a:r>
          </a:p>
        </p:txBody>
      </p:sp>
    </p:spTree>
    <p:extLst>
      <p:ext uri="{BB962C8B-B14F-4D97-AF65-F5344CB8AC3E}">
        <p14:creationId xmlns:p14="http://schemas.microsoft.com/office/powerpoint/2010/main" val="532861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34328" y="26654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参考文献</a:t>
            </a:r>
            <a:br>
              <a:rPr lang="zh-CN" altLang="en-US" dirty="0"/>
            </a:br>
            <a:endParaRPr lang="zh-CN" altLang="en-US" dirty="0"/>
          </a:p>
        </p:txBody>
      </p:sp>
      <p:sp>
        <p:nvSpPr>
          <p:cNvPr id="9" name="文本框 8">
            <a:extLst>
              <a:ext uri="{FF2B5EF4-FFF2-40B4-BE49-F238E27FC236}">
                <a16:creationId xmlns:a16="http://schemas.microsoft.com/office/drawing/2014/main" id="{6BF80E0E-8D85-420B-96BA-846E7827E99A}"/>
              </a:ext>
            </a:extLst>
          </p:cNvPr>
          <p:cNvSpPr txBox="1"/>
          <p:nvPr/>
        </p:nvSpPr>
        <p:spPr>
          <a:xfrm>
            <a:off x="537652" y="1316962"/>
            <a:ext cx="10246774" cy="4480009"/>
          </a:xfrm>
          <a:prstGeom prst="rect">
            <a:avLst/>
          </a:prstGeom>
          <a:noFill/>
        </p:spPr>
        <p:txBody>
          <a:bodyPr wrap="square">
            <a:spAutoFit/>
          </a:bodyPr>
          <a:lstStyle/>
          <a:p>
            <a:pPr>
              <a:lnSpc>
                <a:spcPct val="130000"/>
              </a:lnSpc>
              <a:spcBef>
                <a:spcPts val="300"/>
              </a:spcBef>
              <a:spcAft>
                <a:spcPts val="300"/>
              </a:spcAft>
            </a:pPr>
            <a:r>
              <a:rPr lang="en-US" altLang="zh-CN" sz="1800" kern="100" dirty="0">
                <a:effectLst/>
                <a:latin typeface="+mj-ea"/>
                <a:ea typeface="+mj-ea"/>
              </a:rPr>
              <a:t>[1] Andrew Ng. Machine Learning[EB/OL]. StanfordUniversity,2014.https://www.coursera.org/course/ml</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[2] </a:t>
            </a:r>
            <a:r>
              <a:rPr lang="zh-CN" altLang="zh-CN" sz="1800" kern="100" dirty="0">
                <a:effectLst/>
                <a:latin typeface="+mj-ea"/>
                <a:ea typeface="+mj-ea"/>
              </a:rPr>
              <a:t>李航</a:t>
            </a:r>
            <a:r>
              <a:rPr lang="en-US" altLang="zh-CN" sz="1800" kern="100" dirty="0">
                <a:effectLst/>
                <a:latin typeface="+mj-ea"/>
                <a:ea typeface="+mj-ea"/>
              </a:rPr>
              <a:t>. </a:t>
            </a:r>
            <a:r>
              <a:rPr lang="zh-CN" altLang="zh-CN" sz="1800" kern="100" dirty="0">
                <a:effectLst/>
                <a:latin typeface="+mj-ea"/>
                <a:ea typeface="+mj-ea"/>
              </a:rPr>
              <a:t>统计学习方法</a:t>
            </a:r>
            <a:r>
              <a:rPr lang="en-US" altLang="zh-CN" sz="1800" kern="100" dirty="0">
                <a:effectLst/>
                <a:latin typeface="+mj-ea"/>
                <a:ea typeface="+mj-ea"/>
              </a:rPr>
              <a:t>[M]. </a:t>
            </a:r>
            <a:r>
              <a:rPr lang="zh-CN" altLang="zh-CN" sz="1800" kern="100" dirty="0">
                <a:effectLst/>
                <a:latin typeface="+mj-ea"/>
                <a:ea typeface="+mj-ea"/>
              </a:rPr>
              <a:t>北京</a:t>
            </a:r>
            <a:r>
              <a:rPr lang="en-US" altLang="zh-CN" sz="1800" kern="100" dirty="0">
                <a:effectLst/>
                <a:latin typeface="+mj-ea"/>
                <a:ea typeface="+mj-ea"/>
              </a:rPr>
              <a:t>: </a:t>
            </a:r>
            <a:r>
              <a:rPr lang="zh-CN" altLang="zh-CN" sz="1800" kern="100" dirty="0">
                <a:effectLst/>
                <a:latin typeface="+mj-ea"/>
                <a:ea typeface="+mj-ea"/>
              </a:rPr>
              <a:t>清华大学出版社</a:t>
            </a:r>
            <a:r>
              <a:rPr lang="en-US" altLang="zh-CN" sz="1800" kern="100" dirty="0">
                <a:effectLst/>
                <a:latin typeface="+mj-ea"/>
                <a:ea typeface="+mj-ea"/>
              </a:rPr>
              <a:t>,2019.</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[3] </a:t>
            </a:r>
            <a:r>
              <a:rPr lang="zh-CN" altLang="zh-CN" sz="1800" kern="100" dirty="0">
                <a:effectLst/>
                <a:latin typeface="+mj-ea"/>
                <a:ea typeface="+mj-ea"/>
              </a:rPr>
              <a:t>周志华</a:t>
            </a:r>
            <a:r>
              <a:rPr lang="en-US" altLang="zh-CN" sz="1800" kern="100" dirty="0">
                <a:effectLst/>
                <a:latin typeface="+mj-ea"/>
                <a:ea typeface="+mj-ea"/>
              </a:rPr>
              <a:t>. </a:t>
            </a:r>
            <a:r>
              <a:rPr lang="zh-CN" altLang="zh-CN" sz="1800" kern="100" dirty="0">
                <a:effectLst/>
                <a:latin typeface="+mj-ea"/>
                <a:ea typeface="+mj-ea"/>
              </a:rPr>
              <a:t>机器学习</a:t>
            </a:r>
            <a:r>
              <a:rPr lang="en-US" altLang="zh-CN" sz="1800" kern="100" dirty="0">
                <a:effectLst/>
                <a:latin typeface="+mj-ea"/>
                <a:ea typeface="+mj-ea"/>
              </a:rPr>
              <a:t>[M]. </a:t>
            </a:r>
            <a:r>
              <a:rPr lang="zh-CN" altLang="zh-CN" sz="1800" kern="100" dirty="0">
                <a:effectLst/>
                <a:latin typeface="+mj-ea"/>
                <a:ea typeface="+mj-ea"/>
              </a:rPr>
              <a:t>北京</a:t>
            </a:r>
            <a:r>
              <a:rPr lang="en-US" altLang="zh-CN" sz="1800" kern="100" dirty="0">
                <a:effectLst/>
                <a:latin typeface="+mj-ea"/>
                <a:ea typeface="+mj-ea"/>
              </a:rPr>
              <a:t>: </a:t>
            </a:r>
            <a:r>
              <a:rPr lang="zh-CN" altLang="zh-CN" sz="1800" kern="100" dirty="0">
                <a:effectLst/>
                <a:latin typeface="+mj-ea"/>
                <a:ea typeface="+mj-ea"/>
              </a:rPr>
              <a:t>清华大学出版社</a:t>
            </a:r>
            <a:r>
              <a:rPr lang="en-US" altLang="zh-CN" sz="1800" kern="100" dirty="0">
                <a:effectLst/>
                <a:latin typeface="+mj-ea"/>
                <a:ea typeface="+mj-ea"/>
              </a:rPr>
              <a:t>,2016.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[4] Hastie T., </a:t>
            </a:r>
            <a:r>
              <a:rPr lang="en-US" altLang="zh-CN" sz="1800" kern="100" dirty="0" err="1">
                <a:effectLst/>
                <a:latin typeface="+mj-ea"/>
                <a:ea typeface="+mj-ea"/>
              </a:rPr>
              <a:t>Tibshirani</a:t>
            </a:r>
            <a:r>
              <a:rPr lang="en-US" altLang="zh-CN" sz="1800" kern="100" dirty="0">
                <a:effectLst/>
                <a:latin typeface="+mj-ea"/>
                <a:ea typeface="+mj-ea"/>
              </a:rPr>
              <a:t> R., Friedman J. The Elements of Statistical Learning[M]. New York: Springer,2001.</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[5] CHRISTOPHER M. BISHOP. Pattern Recognition and Machine Learning[M]. New York: Springer,2006.</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[6] Stephen Boyd, Lieven </a:t>
            </a:r>
            <a:r>
              <a:rPr lang="en-US" altLang="zh-CN" sz="1800" kern="100" dirty="0" err="1">
                <a:effectLst/>
                <a:latin typeface="+mj-ea"/>
                <a:ea typeface="+mj-ea"/>
              </a:rPr>
              <a:t>Vandenberghe</a:t>
            </a:r>
            <a:r>
              <a:rPr lang="en-US" altLang="zh-CN" sz="1800" kern="100" dirty="0">
                <a:effectLst/>
                <a:latin typeface="+mj-ea"/>
                <a:ea typeface="+mj-ea"/>
              </a:rPr>
              <a:t>, Convex Optimization[M]. Cambridge: Cambridge University Press, 2004.</a:t>
            </a:r>
            <a:endParaRPr lang="zh-CN" altLang="zh-CN" sz="1800" kern="100" dirty="0">
              <a:effectLst/>
              <a:latin typeface="+mj-ea"/>
              <a:ea typeface="+mj-ea"/>
            </a:endParaRPr>
          </a:p>
          <a:p>
            <a:pPr>
              <a:lnSpc>
                <a:spcPct val="130000"/>
              </a:lnSpc>
              <a:spcBef>
                <a:spcPts val="300"/>
              </a:spcBef>
              <a:spcAft>
                <a:spcPts val="300"/>
              </a:spcAft>
            </a:pPr>
            <a:r>
              <a:rPr lang="en-US" altLang="zh-CN" sz="1800" kern="100" dirty="0">
                <a:effectLst/>
                <a:latin typeface="+mj-ea"/>
                <a:ea typeface="+mj-ea"/>
              </a:rPr>
              <a:t>[7] TOM M MICHELLE. Machine Learning[M]. New York: McGraw-Hill Companies,Inc,1997.</a:t>
            </a:r>
            <a:endParaRPr lang="zh-CN" altLang="zh-CN" sz="1800" kern="100" dirty="0">
              <a:effectLst/>
              <a:latin typeface="+mj-ea"/>
              <a:ea typeface="+mj-ea"/>
            </a:endParaRPr>
          </a:p>
        </p:txBody>
      </p:sp>
    </p:spTree>
    <p:extLst>
      <p:ext uri="{BB962C8B-B14F-4D97-AF65-F5344CB8AC3E}">
        <p14:creationId xmlns:p14="http://schemas.microsoft.com/office/powerpoint/2010/main" val="254798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401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6"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6" y="-51872"/>
            <a:ext cx="87199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机器学习与人工智能、深度学习的关系</a:t>
            </a:r>
            <a:br>
              <a:rPr lang="zh-CN" altLang="en-US" dirty="0"/>
            </a:br>
            <a:endParaRPr lang="zh-CN" altLang="en-US" dirty="0"/>
          </a:p>
        </p:txBody>
      </p:sp>
      <p:sp>
        <p:nvSpPr>
          <p:cNvPr id="26" name="文本框 25"/>
          <p:cNvSpPr txBox="1"/>
          <p:nvPr/>
        </p:nvSpPr>
        <p:spPr>
          <a:xfrm>
            <a:off x="1123654" y="1410395"/>
            <a:ext cx="5636537" cy="5693866"/>
          </a:xfrm>
          <a:prstGeom prst="rect">
            <a:avLst/>
          </a:prstGeom>
          <a:noFill/>
        </p:spPr>
        <p:txBody>
          <a:bodyPr wrap="square" rtlCol="0">
            <a:spAutoFit/>
          </a:bodyPr>
          <a:lstStyle/>
          <a:p>
            <a:endParaRPr lang="en-US" altLang="zh-CN" b="1" dirty="0"/>
          </a:p>
          <a:p>
            <a:r>
              <a:rPr lang="zh-CN" altLang="en-US" sz="3200" b="1" dirty="0">
                <a:solidFill>
                  <a:schemeClr val="accent6"/>
                </a:solidFill>
                <a:latin typeface="+mj-ea"/>
                <a:ea typeface="+mj-ea"/>
              </a:rPr>
              <a:t>人工智能</a:t>
            </a:r>
            <a:r>
              <a:rPr lang="zh-CN" altLang="en-US" sz="3200" b="1" dirty="0">
                <a:latin typeface="+mj-ea"/>
                <a:ea typeface="+mj-ea"/>
              </a:rPr>
              <a:t>：</a:t>
            </a:r>
            <a:r>
              <a:rPr lang="zh-CN" altLang="en-US" sz="2800" dirty="0">
                <a:latin typeface="+mj-ea"/>
                <a:ea typeface="+mj-ea"/>
              </a:rPr>
              <a:t>机器展现的人类智能</a:t>
            </a:r>
            <a:endParaRPr lang="en-US" altLang="zh-CN" sz="2800" dirty="0">
              <a:latin typeface="+mj-ea"/>
              <a:ea typeface="+mj-ea"/>
            </a:endParaRPr>
          </a:p>
          <a:p>
            <a:endParaRPr lang="en-US" altLang="zh-CN" sz="3200" b="1" dirty="0">
              <a:latin typeface="+mj-ea"/>
              <a:ea typeface="+mj-ea"/>
            </a:endParaRPr>
          </a:p>
          <a:p>
            <a:r>
              <a:rPr lang="zh-CN" altLang="zh-CN" sz="3200" b="1" dirty="0">
                <a:solidFill>
                  <a:schemeClr val="accent6"/>
                </a:solidFill>
                <a:latin typeface="+mj-ea"/>
                <a:ea typeface="+mj-ea"/>
              </a:rPr>
              <a:t>机器学习</a:t>
            </a:r>
            <a:r>
              <a:rPr lang="zh-CN" altLang="en-US" sz="3200" b="1" dirty="0">
                <a:solidFill>
                  <a:schemeClr val="accent6"/>
                </a:solidFill>
                <a:latin typeface="+mj-ea"/>
                <a:ea typeface="+mj-ea"/>
              </a:rPr>
              <a:t>：</a:t>
            </a:r>
            <a:r>
              <a:rPr lang="zh-CN" altLang="zh-CN" sz="2800" dirty="0">
                <a:latin typeface="+mj-ea"/>
                <a:ea typeface="+mj-ea"/>
              </a:rPr>
              <a:t>计算机利用已有的数据</a:t>
            </a:r>
            <a:r>
              <a:rPr lang="en-US" altLang="zh-CN" sz="2800" dirty="0">
                <a:latin typeface="+mj-ea"/>
                <a:ea typeface="+mj-ea"/>
              </a:rPr>
              <a:t>(</a:t>
            </a:r>
            <a:r>
              <a:rPr lang="zh-CN" altLang="zh-CN" sz="2800" dirty="0">
                <a:latin typeface="+mj-ea"/>
                <a:ea typeface="+mj-ea"/>
              </a:rPr>
              <a:t>经验</a:t>
            </a:r>
            <a:r>
              <a:rPr lang="en-US" altLang="zh-CN" sz="2800" dirty="0">
                <a:latin typeface="+mj-ea"/>
                <a:ea typeface="+mj-ea"/>
              </a:rPr>
              <a:t>)</a:t>
            </a:r>
            <a:r>
              <a:rPr lang="zh-CN" altLang="zh-CN" sz="2800" dirty="0">
                <a:latin typeface="+mj-ea"/>
                <a:ea typeface="+mj-ea"/>
              </a:rPr>
              <a:t>，得出了某种模型，并利用此模型预测未来的一种方法。</a:t>
            </a:r>
            <a:endParaRPr lang="en-US" altLang="zh-CN" sz="2800" dirty="0">
              <a:latin typeface="+mj-ea"/>
              <a:ea typeface="+mj-ea"/>
            </a:endParaRPr>
          </a:p>
          <a:p>
            <a:endParaRPr lang="en-US" altLang="zh-CN" sz="3200" b="1" dirty="0">
              <a:solidFill>
                <a:schemeClr val="accent6"/>
              </a:solidFill>
              <a:latin typeface="+mj-ea"/>
              <a:ea typeface="+mj-ea"/>
            </a:endParaRPr>
          </a:p>
          <a:p>
            <a:r>
              <a:rPr lang="zh-CN" altLang="en-US" sz="3200" b="1" dirty="0">
                <a:solidFill>
                  <a:schemeClr val="accent6"/>
                </a:solidFill>
                <a:latin typeface="+mj-ea"/>
                <a:ea typeface="+mj-ea"/>
              </a:rPr>
              <a:t>深度学习：</a:t>
            </a:r>
            <a:r>
              <a:rPr lang="zh-CN" altLang="en-US" sz="2800" dirty="0">
                <a:latin typeface="+mj-ea"/>
                <a:ea typeface="+mj-ea"/>
              </a:rPr>
              <a:t>实现机器学习的一种技术</a:t>
            </a:r>
          </a:p>
          <a:p>
            <a:endParaRPr lang="en-US" altLang="zh-CN" sz="2400" b="1" dirty="0">
              <a:solidFill>
                <a:schemeClr val="accent6"/>
              </a:solidFill>
              <a:latin typeface="+mn-lt"/>
              <a:ea typeface="+mn-ea"/>
            </a:endParaRPr>
          </a:p>
          <a:p>
            <a:endParaRPr lang="zh-CN" altLang="en-US" dirty="0"/>
          </a:p>
          <a:p>
            <a:br>
              <a:rPr lang="en-US" altLang="zh-CN" dirty="0"/>
            </a:br>
            <a:endParaRPr lang="zh-CN" altLang="en-US" dirty="0"/>
          </a:p>
        </p:txBody>
      </p:sp>
      <p:sp>
        <p:nvSpPr>
          <p:cNvPr id="5" name="椭圆 4">
            <a:extLst>
              <a:ext uri="{FF2B5EF4-FFF2-40B4-BE49-F238E27FC236}">
                <a16:creationId xmlns:a16="http://schemas.microsoft.com/office/drawing/2014/main" id="{42793A27-F15C-4080-A7BB-A1F5355EA491}"/>
              </a:ext>
            </a:extLst>
          </p:cNvPr>
          <p:cNvSpPr/>
          <p:nvPr/>
        </p:nvSpPr>
        <p:spPr>
          <a:xfrm>
            <a:off x="7594899" y="1929602"/>
            <a:ext cx="4247328" cy="4118164"/>
          </a:xfrm>
          <a:prstGeom prst="ellipse">
            <a:avLst/>
          </a:prstGeom>
          <a:solidFill>
            <a:srgbClr val="00B050"/>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D0B56630-F467-4637-9E1F-CEC32F80E522}"/>
              </a:ext>
            </a:extLst>
          </p:cNvPr>
          <p:cNvSpPr/>
          <p:nvPr/>
        </p:nvSpPr>
        <p:spPr>
          <a:xfrm>
            <a:off x="8089752" y="2840018"/>
            <a:ext cx="3363674" cy="3207748"/>
          </a:xfrm>
          <a:prstGeom prst="ellipse">
            <a:avLst/>
          </a:prstGeom>
          <a:solidFill>
            <a:srgbClr val="0066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737AAEE2-D06C-4481-9A56-58146DE14AA4}"/>
              </a:ext>
            </a:extLst>
          </p:cNvPr>
          <p:cNvSpPr/>
          <p:nvPr/>
        </p:nvSpPr>
        <p:spPr>
          <a:xfrm>
            <a:off x="8675206" y="3892475"/>
            <a:ext cx="2192766" cy="2155291"/>
          </a:xfrm>
          <a:prstGeom prst="ellipse">
            <a:avLst/>
          </a:prstGeom>
          <a:solidFill>
            <a:srgbClr val="8460A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F87B12AD-C3CF-42F7-BBF7-25A9D91325BB}"/>
              </a:ext>
            </a:extLst>
          </p:cNvPr>
          <p:cNvSpPr txBox="1"/>
          <p:nvPr/>
        </p:nvSpPr>
        <p:spPr>
          <a:xfrm>
            <a:off x="9010308" y="2241284"/>
            <a:ext cx="1416510"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人工智能</a:t>
            </a:r>
          </a:p>
        </p:txBody>
      </p:sp>
      <p:sp>
        <p:nvSpPr>
          <p:cNvPr id="9" name="文本框 8">
            <a:extLst>
              <a:ext uri="{FF2B5EF4-FFF2-40B4-BE49-F238E27FC236}">
                <a16:creationId xmlns:a16="http://schemas.microsoft.com/office/drawing/2014/main" id="{499733B0-0E26-4F61-87A3-81321888982B}"/>
              </a:ext>
            </a:extLst>
          </p:cNvPr>
          <p:cNvSpPr txBox="1"/>
          <p:nvPr/>
        </p:nvSpPr>
        <p:spPr>
          <a:xfrm>
            <a:off x="9010308" y="3204604"/>
            <a:ext cx="1416510"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10" name="文本框 9">
            <a:extLst>
              <a:ext uri="{FF2B5EF4-FFF2-40B4-BE49-F238E27FC236}">
                <a16:creationId xmlns:a16="http://schemas.microsoft.com/office/drawing/2014/main" id="{CB5E2835-056F-499F-91A4-5CFC55B8227E}"/>
              </a:ext>
            </a:extLst>
          </p:cNvPr>
          <p:cNvSpPr txBox="1"/>
          <p:nvPr/>
        </p:nvSpPr>
        <p:spPr>
          <a:xfrm>
            <a:off x="9063334" y="4626593"/>
            <a:ext cx="1416510"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深度学习</a:t>
            </a:r>
          </a:p>
        </p:txBody>
      </p:sp>
    </p:spTree>
    <p:extLst>
      <p:ext uri="{BB962C8B-B14F-4D97-AF65-F5344CB8AC3E}">
        <p14:creationId xmlns:p14="http://schemas.microsoft.com/office/powerpoint/2010/main" val="3378373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https://ask.qcloudimg.com/http-save/developer-news/hqjj9ezdvr.jpeg?imageView2/2/w/162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5749" y="1402241"/>
            <a:ext cx="4950251" cy="330016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68946" y="4803099"/>
            <a:ext cx="5743978" cy="2308324"/>
          </a:xfrm>
          <a:prstGeom prst="rect">
            <a:avLst/>
          </a:prstGeom>
          <a:noFill/>
        </p:spPr>
        <p:txBody>
          <a:bodyPr wrap="square" rtlCol="0">
            <a:spAutoFit/>
          </a:bodyPr>
          <a:lstStyle/>
          <a:p>
            <a:r>
              <a:rPr lang="zh-CN" altLang="en-US" b="1" dirty="0"/>
              <a:t>杨立昆</a:t>
            </a:r>
            <a:r>
              <a:rPr lang="zh-CN" altLang="en-US" dirty="0"/>
              <a:t>（</a:t>
            </a:r>
            <a:r>
              <a:rPr lang="en-US" altLang="zh-CN" dirty="0"/>
              <a:t>Yann </a:t>
            </a:r>
            <a:r>
              <a:rPr lang="en-US" altLang="zh-CN" dirty="0" err="1"/>
              <a:t>LeCun</a:t>
            </a:r>
            <a:r>
              <a:rPr lang="zh-CN" altLang="en-US" dirty="0"/>
              <a:t>）</a:t>
            </a:r>
            <a:endParaRPr lang="en-US" altLang="zh-CN" dirty="0"/>
          </a:p>
          <a:p>
            <a:r>
              <a:rPr lang="zh-CN" altLang="en-US" b="1" dirty="0"/>
              <a:t>杰弗里</a:t>
            </a:r>
            <a:r>
              <a:rPr lang="en-US" altLang="zh-CN" b="1" dirty="0"/>
              <a:t>·</a:t>
            </a:r>
            <a:r>
              <a:rPr lang="zh-CN" altLang="en-US" b="1" dirty="0"/>
              <a:t>欣顿</a:t>
            </a:r>
            <a:r>
              <a:rPr lang="zh-CN" altLang="en-US" dirty="0"/>
              <a:t>（</a:t>
            </a:r>
            <a:r>
              <a:rPr lang="en-US" altLang="zh-CN" dirty="0"/>
              <a:t>Geoffrey Hinton</a:t>
            </a:r>
            <a:r>
              <a:rPr lang="zh-CN" altLang="en-US" dirty="0"/>
              <a:t>）</a:t>
            </a:r>
            <a:endParaRPr lang="en-US" altLang="zh-CN" dirty="0"/>
          </a:p>
          <a:p>
            <a:r>
              <a:rPr lang="zh-CN" altLang="en-US" b="1" dirty="0"/>
              <a:t>本吉奥</a:t>
            </a:r>
            <a:r>
              <a:rPr lang="zh-CN" altLang="en-US" dirty="0"/>
              <a:t>（</a:t>
            </a:r>
            <a:r>
              <a:rPr lang="en-US" altLang="zh-CN" dirty="0"/>
              <a:t> </a:t>
            </a:r>
            <a:r>
              <a:rPr lang="en-US" altLang="zh-CN" dirty="0" err="1"/>
              <a:t>Bengio</a:t>
            </a:r>
            <a:r>
              <a:rPr lang="en-US" altLang="zh-CN" dirty="0"/>
              <a:t> </a:t>
            </a:r>
            <a:r>
              <a:rPr lang="zh-CN" altLang="en-US" dirty="0"/>
              <a:t>）</a:t>
            </a:r>
            <a:endParaRPr lang="en-US" altLang="zh-CN" dirty="0"/>
          </a:p>
          <a:p>
            <a:r>
              <a:rPr lang="zh-CN" altLang="en-US" dirty="0"/>
              <a:t>共同获得了</a:t>
            </a:r>
            <a:r>
              <a:rPr lang="en-US" altLang="zh-CN" dirty="0"/>
              <a:t>2018</a:t>
            </a:r>
            <a:r>
              <a:rPr lang="zh-CN" altLang="en-US" dirty="0"/>
              <a:t>年计算机科学的最高奖项</a:t>
            </a:r>
            <a:r>
              <a:rPr lang="en-US" altLang="zh-CN" dirty="0"/>
              <a:t>——</a:t>
            </a:r>
            <a:r>
              <a:rPr lang="en-US" altLang="zh-CN" b="1" dirty="0">
                <a:solidFill>
                  <a:srgbClr val="FF0000"/>
                </a:solidFill>
              </a:rPr>
              <a:t>ACM</a:t>
            </a:r>
            <a:r>
              <a:rPr lang="zh-CN" altLang="en-US" b="1" dirty="0">
                <a:solidFill>
                  <a:srgbClr val="FF0000"/>
                </a:solidFill>
              </a:rPr>
              <a:t>图灵奖</a:t>
            </a:r>
            <a:r>
              <a:rPr lang="zh-CN" altLang="en-US" dirty="0"/>
              <a:t>。</a:t>
            </a:r>
            <a:endParaRPr lang="en-US" altLang="zh-CN" dirty="0"/>
          </a:p>
          <a:p>
            <a:endParaRPr lang="en-US" altLang="zh-CN" dirty="0"/>
          </a:p>
        </p:txBody>
      </p:sp>
      <p:pic>
        <p:nvPicPr>
          <p:cNvPr id="6" name="图片 5"/>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7572164" y="1366642"/>
            <a:ext cx="2733264" cy="3280130"/>
          </a:xfrm>
          <a:prstGeom prst="rect">
            <a:avLst/>
          </a:prstGeom>
        </p:spPr>
      </p:pic>
      <p:sp>
        <p:nvSpPr>
          <p:cNvPr id="13"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42983" y="257220"/>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机器学习界的执牛耳者</a:t>
            </a:r>
            <a:br>
              <a:rPr lang="zh-CN" altLang="en-US" dirty="0"/>
            </a:br>
            <a:endParaRPr lang="zh-CN" altLang="en-US" dirty="0"/>
          </a:p>
        </p:txBody>
      </p:sp>
      <p:sp>
        <p:nvSpPr>
          <p:cNvPr id="2" name="矩形 1"/>
          <p:cNvSpPr/>
          <p:nvPr/>
        </p:nvSpPr>
        <p:spPr>
          <a:xfrm>
            <a:off x="7429980" y="4756740"/>
            <a:ext cx="4566690" cy="1569660"/>
          </a:xfrm>
          <a:prstGeom prst="rect">
            <a:avLst/>
          </a:prstGeom>
        </p:spPr>
        <p:txBody>
          <a:bodyPr wrap="square">
            <a:spAutoFit/>
          </a:bodyPr>
          <a:lstStyle/>
          <a:p>
            <a:r>
              <a:rPr lang="en-US" altLang="zh-CN" b="1" dirty="0"/>
              <a:t>Andrew Ng</a:t>
            </a:r>
            <a:endParaRPr lang="en-US" altLang="zh-CN" dirty="0"/>
          </a:p>
          <a:p>
            <a:r>
              <a:rPr lang="zh-CN" altLang="zh-CN" dirty="0"/>
              <a:t>中文名</a:t>
            </a:r>
            <a:r>
              <a:rPr lang="zh-CN" altLang="zh-CN" b="1" dirty="0"/>
              <a:t>吴恩达</a:t>
            </a:r>
            <a:r>
              <a:rPr lang="zh-CN" altLang="zh-CN" dirty="0"/>
              <a:t>，斯坦福大学副教授，</a:t>
            </a:r>
            <a:r>
              <a:rPr lang="zh-CN" altLang="en-US" dirty="0"/>
              <a:t>前</a:t>
            </a:r>
            <a:r>
              <a:rPr lang="en-US" altLang="zh-CN" dirty="0"/>
              <a:t>“</a:t>
            </a:r>
            <a:r>
              <a:rPr lang="zh-CN" altLang="zh-CN" dirty="0"/>
              <a:t>百度大脑</a:t>
            </a:r>
            <a:r>
              <a:rPr lang="en-US" altLang="zh-CN" dirty="0"/>
              <a:t>”</a:t>
            </a:r>
            <a:r>
              <a:rPr lang="zh-CN" altLang="zh-CN" dirty="0"/>
              <a:t>的负责人与百度首席科学家。</a:t>
            </a:r>
            <a:endParaRPr lang="zh-CN" altLang="en-US" dirty="0"/>
          </a:p>
        </p:txBody>
      </p:sp>
    </p:spTree>
    <p:extLst>
      <p:ext uri="{BB962C8B-B14F-4D97-AF65-F5344CB8AC3E}">
        <p14:creationId xmlns:p14="http://schemas.microsoft.com/office/powerpoint/2010/main" val="3929553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45750" y="4937045"/>
            <a:ext cx="4340650" cy="1692771"/>
          </a:xfrm>
          <a:prstGeom prst="rect">
            <a:avLst/>
          </a:prstGeom>
          <a:noFill/>
        </p:spPr>
        <p:txBody>
          <a:bodyPr wrap="square" rtlCol="0">
            <a:spAutoFit/>
          </a:bodyPr>
          <a:lstStyle/>
          <a:p>
            <a:r>
              <a:rPr lang="zh-CN" altLang="en-US" sz="2000" b="1" dirty="0"/>
              <a:t>李航</a:t>
            </a:r>
            <a:r>
              <a:rPr lang="en-US" altLang="zh-CN" sz="2000" dirty="0"/>
              <a:t>,</a:t>
            </a:r>
            <a:r>
              <a:rPr lang="zh-CN" altLang="en-US" sz="2000" dirty="0"/>
              <a:t> 现任字节跳动科技有限公司人工智能实验室总监，北京大学、南京大学客座教授，</a:t>
            </a:r>
            <a:r>
              <a:rPr lang="en-US" altLang="zh-CN" sz="2000" dirty="0"/>
              <a:t>IEEE </a:t>
            </a:r>
            <a:r>
              <a:rPr lang="zh-CN" altLang="en-US" sz="2000" dirty="0"/>
              <a:t>会士，</a:t>
            </a:r>
            <a:r>
              <a:rPr lang="en-US" altLang="zh-CN" sz="2000" dirty="0"/>
              <a:t>ACM </a:t>
            </a:r>
            <a:r>
              <a:rPr lang="zh-CN" altLang="en-US" sz="2000" dirty="0"/>
              <a:t>杰出科学家，</a:t>
            </a:r>
            <a:r>
              <a:rPr lang="en-US" altLang="zh-CN" sz="2000" dirty="0"/>
              <a:t>CCF </a:t>
            </a:r>
            <a:r>
              <a:rPr lang="zh-CN" altLang="en-US" sz="2000" dirty="0"/>
              <a:t>高级会员。</a:t>
            </a:r>
            <a:endParaRPr lang="en-US" altLang="zh-CN" sz="2000" dirty="0"/>
          </a:p>
          <a:p>
            <a:r>
              <a:rPr lang="zh-CN" altLang="en-US" sz="2000" dirty="0"/>
              <a:t>代表作：</a:t>
            </a:r>
            <a:r>
              <a:rPr lang="en-US" altLang="zh-CN" sz="2000" dirty="0"/>
              <a:t>《</a:t>
            </a:r>
            <a:r>
              <a:rPr lang="zh-CN" altLang="en-US" sz="2000" dirty="0"/>
              <a:t>统计学习方法</a:t>
            </a:r>
            <a:r>
              <a:rPr lang="en-US" altLang="zh-CN" sz="2000" dirty="0"/>
              <a:t>》</a:t>
            </a:r>
          </a:p>
        </p:txBody>
      </p:sp>
      <p:sp>
        <p:nvSpPr>
          <p:cNvPr id="13"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1468" y="19468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机器学习界的国内泰斗</a:t>
            </a:r>
          </a:p>
        </p:txBody>
      </p:sp>
      <p:sp>
        <p:nvSpPr>
          <p:cNvPr id="2" name="矩形 1"/>
          <p:cNvSpPr/>
          <p:nvPr/>
        </p:nvSpPr>
        <p:spPr>
          <a:xfrm>
            <a:off x="6744450" y="4931496"/>
            <a:ext cx="4100383" cy="1015663"/>
          </a:xfrm>
          <a:prstGeom prst="rect">
            <a:avLst/>
          </a:prstGeom>
        </p:spPr>
        <p:txBody>
          <a:bodyPr wrap="square">
            <a:spAutoFit/>
          </a:bodyPr>
          <a:lstStyle/>
          <a:p>
            <a:r>
              <a:rPr lang="zh-CN" altLang="en-US" sz="2000" b="1" dirty="0"/>
              <a:t>周志华</a:t>
            </a:r>
            <a:r>
              <a:rPr lang="zh-CN" altLang="zh-CN" sz="2000" dirty="0"/>
              <a:t>，</a:t>
            </a:r>
            <a:r>
              <a:rPr lang="zh-CN" altLang="en-US" sz="2000" dirty="0"/>
              <a:t>南京大学计算机科学与技术系主任</a:t>
            </a:r>
            <a:r>
              <a:rPr lang="en-US" altLang="zh-CN" sz="2000" dirty="0"/>
              <a:t>  </a:t>
            </a:r>
            <a:r>
              <a:rPr lang="zh-CN" altLang="en-US" sz="2000" dirty="0"/>
              <a:t>、人工智能学院院长。</a:t>
            </a:r>
          </a:p>
          <a:p>
            <a:r>
              <a:rPr lang="zh-CN" altLang="en-US" sz="2000" dirty="0"/>
              <a:t>代表作：</a:t>
            </a:r>
            <a:r>
              <a:rPr lang="en-US" altLang="zh-CN" sz="2000" dirty="0"/>
              <a:t>《</a:t>
            </a:r>
            <a:r>
              <a:rPr lang="zh-CN" altLang="en-US" sz="2000" dirty="0"/>
              <a:t>机器学习</a:t>
            </a:r>
            <a:r>
              <a:rPr lang="en-US" altLang="zh-CN" sz="2000" dirty="0"/>
              <a:t>》</a:t>
            </a:r>
            <a:r>
              <a:rPr lang="zh-CN" altLang="en-US" sz="2000" dirty="0"/>
              <a:t>（西瓜书）</a:t>
            </a:r>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3326" t="7032" r="27801"/>
          <a:stretch/>
        </p:blipFill>
        <p:spPr>
          <a:xfrm>
            <a:off x="7196918" y="1299250"/>
            <a:ext cx="2852785" cy="357482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6955" y="1295343"/>
            <a:ext cx="2661870" cy="3582645"/>
          </a:xfrm>
          <a:prstGeom prst="rect">
            <a:avLst/>
          </a:prstGeom>
        </p:spPr>
      </p:pic>
    </p:spTree>
    <p:extLst>
      <p:ext uri="{BB962C8B-B14F-4D97-AF65-F5344CB8AC3E}">
        <p14:creationId xmlns:p14="http://schemas.microsoft.com/office/powerpoint/2010/main" val="257668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33823" y="4937043"/>
            <a:ext cx="4591116" cy="1631216"/>
          </a:xfrm>
          <a:prstGeom prst="rect">
            <a:avLst/>
          </a:prstGeom>
          <a:noFill/>
        </p:spPr>
        <p:txBody>
          <a:bodyPr wrap="square" rtlCol="0">
            <a:spAutoFit/>
          </a:bodyPr>
          <a:lstStyle/>
          <a:p>
            <a:r>
              <a:rPr lang="zh-CN" altLang="en-US" sz="2000" b="1" dirty="0"/>
              <a:t>陈天奇</a:t>
            </a:r>
            <a:r>
              <a:rPr lang="en-US" altLang="zh-CN" sz="2000" dirty="0"/>
              <a:t>,</a:t>
            </a:r>
            <a:r>
              <a:rPr lang="zh-CN" altLang="en-US" sz="2000" dirty="0"/>
              <a:t>陈天奇是机器学习领域著名的青年华人学者之一，本科毕业于上海交通大学</a:t>
            </a:r>
            <a:r>
              <a:rPr lang="en-US" altLang="zh-CN" sz="2000" dirty="0"/>
              <a:t>ACM</a:t>
            </a:r>
            <a:r>
              <a:rPr lang="zh-CN" altLang="en-US" sz="2000" dirty="0"/>
              <a:t>班，博士毕业于华盛顿大学计算机系。</a:t>
            </a:r>
            <a:endParaRPr lang="en-US" altLang="zh-CN" sz="2000" dirty="0"/>
          </a:p>
          <a:p>
            <a:r>
              <a:rPr lang="zh-CN" altLang="en-US" sz="2000" dirty="0"/>
              <a:t>主要贡献：设计了</a:t>
            </a:r>
            <a:r>
              <a:rPr lang="en-US" altLang="zh-CN" sz="2000" dirty="0" err="1"/>
              <a:t>XGBoost</a:t>
            </a:r>
            <a:r>
              <a:rPr lang="zh-CN" altLang="en-US" sz="2000" dirty="0"/>
              <a:t>算法。</a:t>
            </a:r>
            <a:endParaRPr lang="en-US" altLang="zh-CN" sz="2000" dirty="0"/>
          </a:p>
        </p:txBody>
      </p:sp>
      <p:sp>
        <p:nvSpPr>
          <p:cNvPr id="13"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597907" y="246657"/>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机器学习界的青年才俊</a:t>
            </a:r>
          </a:p>
        </p:txBody>
      </p:sp>
      <p:sp>
        <p:nvSpPr>
          <p:cNvPr id="2" name="矩形 1"/>
          <p:cNvSpPr/>
          <p:nvPr/>
        </p:nvSpPr>
        <p:spPr>
          <a:xfrm>
            <a:off x="6285507" y="4937044"/>
            <a:ext cx="5167584" cy="1692771"/>
          </a:xfrm>
          <a:prstGeom prst="rect">
            <a:avLst/>
          </a:prstGeom>
        </p:spPr>
        <p:txBody>
          <a:bodyPr wrap="square">
            <a:spAutoFit/>
          </a:bodyPr>
          <a:lstStyle/>
          <a:p>
            <a:r>
              <a:rPr lang="zh-CN" altLang="en-US" sz="2000" b="1" dirty="0"/>
              <a:t>何恺明</a:t>
            </a:r>
            <a:r>
              <a:rPr lang="zh-CN" altLang="zh-CN" sz="2000" dirty="0"/>
              <a:t>，</a:t>
            </a:r>
            <a:r>
              <a:rPr lang="zh-CN" altLang="en-US" sz="2000" dirty="0"/>
              <a:t>本科就读于清华大学，博士毕业于香港中文大学多媒体实验室。</a:t>
            </a:r>
            <a:r>
              <a:rPr lang="en-US" altLang="zh-CN" sz="2000" dirty="0"/>
              <a:t>2016</a:t>
            </a:r>
            <a:r>
              <a:rPr lang="zh-CN" altLang="en-US" sz="2000" dirty="0"/>
              <a:t>年，加入</a:t>
            </a:r>
            <a:r>
              <a:rPr lang="en-US" altLang="zh-CN" sz="2000" dirty="0"/>
              <a:t>Facebook AI Research</a:t>
            </a:r>
            <a:r>
              <a:rPr lang="zh-CN" altLang="en-US" sz="2000" dirty="0"/>
              <a:t>（</a:t>
            </a:r>
            <a:r>
              <a:rPr lang="en-US" altLang="zh-CN" sz="2000" dirty="0"/>
              <a:t>FAIR</a:t>
            </a:r>
            <a:r>
              <a:rPr lang="zh-CN" altLang="en-US" sz="2000" dirty="0"/>
              <a:t>）担任研究科学家。</a:t>
            </a:r>
          </a:p>
          <a:p>
            <a:r>
              <a:rPr lang="zh-CN" altLang="en-US" sz="2000" dirty="0"/>
              <a:t>主要贡献：设计了</a:t>
            </a:r>
            <a:r>
              <a:rPr lang="en-US" altLang="zh-CN" sz="2000" dirty="0" err="1"/>
              <a:t>ResNets</a:t>
            </a:r>
            <a:endParaRPr lang="zh-CN" altLang="en-US" sz="2000" dirty="0"/>
          </a:p>
        </p:txBody>
      </p:sp>
      <p:sp>
        <p:nvSpPr>
          <p:cNvPr id="4" name="AutoShape 2" descr="https://image.jiqizhixin.com/uploads/editor/857475d9-f530-425d-9b0e-62e3c0f30fff/640.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https://image.jiqizhixin.com/uploads/editor/857475d9-f530-425d-9b0e-62e3c0f30fff/640.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22" t="-273" r="16284" b="273"/>
          <a:stretch/>
        </p:blipFill>
        <p:spPr bwMode="auto">
          <a:xfrm>
            <a:off x="1829014" y="1282889"/>
            <a:ext cx="2674629" cy="3654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kimg.cdn.bcebos.com/pic/377adab44aed2e7324ede73d8a01a18b87d6fa9f?x-bce-process=image/resize,m_lfit,w_268,limit_1/format,f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060" y="1282889"/>
            <a:ext cx="2600055" cy="359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75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04506" y="279936"/>
            <a:ext cx="70983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国内外知名人工智能企业榜单</a:t>
            </a:r>
          </a:p>
        </p:txBody>
      </p:sp>
      <p:graphicFrame>
        <p:nvGraphicFramePr>
          <p:cNvPr id="13" name="object 4"/>
          <p:cNvGraphicFramePr>
            <a:graphicFrameLocks noGrp="1"/>
          </p:cNvGraphicFramePr>
          <p:nvPr>
            <p:extLst>
              <p:ext uri="{D42A27DB-BD31-4B8C-83A1-F6EECF244321}">
                <p14:modId xmlns:p14="http://schemas.microsoft.com/office/powerpoint/2010/main" val="2634725565"/>
              </p:ext>
            </p:extLst>
          </p:nvPr>
        </p:nvGraphicFramePr>
        <p:xfrm>
          <a:off x="373038" y="1305635"/>
          <a:ext cx="10882832" cy="5221030"/>
        </p:xfrm>
        <a:graphic>
          <a:graphicData uri="http://schemas.openxmlformats.org/drawingml/2006/table">
            <a:tbl>
              <a:tblPr firstRow="1" bandRow="1">
                <a:tableStyleId>{2D5ABB26-0587-4C30-8999-92F81FD0307C}</a:tableStyleId>
              </a:tblPr>
              <a:tblGrid>
                <a:gridCol w="524904">
                  <a:extLst>
                    <a:ext uri="{9D8B030D-6E8A-4147-A177-3AD203B41FA5}">
                      <a16:colId xmlns:a16="http://schemas.microsoft.com/office/drawing/2014/main" val="20000"/>
                    </a:ext>
                  </a:extLst>
                </a:gridCol>
                <a:gridCol w="1639196">
                  <a:extLst>
                    <a:ext uri="{9D8B030D-6E8A-4147-A177-3AD203B41FA5}">
                      <a16:colId xmlns:a16="http://schemas.microsoft.com/office/drawing/2014/main" val="20001"/>
                    </a:ext>
                  </a:extLst>
                </a:gridCol>
                <a:gridCol w="2485623">
                  <a:extLst>
                    <a:ext uri="{9D8B030D-6E8A-4147-A177-3AD203B41FA5}">
                      <a16:colId xmlns:a16="http://schemas.microsoft.com/office/drawing/2014/main" val="20002"/>
                    </a:ext>
                  </a:extLst>
                </a:gridCol>
                <a:gridCol w="1493949">
                  <a:extLst>
                    <a:ext uri="{9D8B030D-6E8A-4147-A177-3AD203B41FA5}">
                      <a16:colId xmlns:a16="http://schemas.microsoft.com/office/drawing/2014/main" val="20003"/>
                    </a:ext>
                  </a:extLst>
                </a:gridCol>
                <a:gridCol w="846336">
                  <a:extLst>
                    <a:ext uri="{9D8B030D-6E8A-4147-A177-3AD203B41FA5}">
                      <a16:colId xmlns:a16="http://schemas.microsoft.com/office/drawing/2014/main" val="20004"/>
                    </a:ext>
                  </a:extLst>
                </a:gridCol>
                <a:gridCol w="1297608">
                  <a:extLst>
                    <a:ext uri="{9D8B030D-6E8A-4147-A177-3AD203B41FA5}">
                      <a16:colId xmlns:a16="http://schemas.microsoft.com/office/drawing/2014/main" val="20005"/>
                    </a:ext>
                  </a:extLst>
                </a:gridCol>
                <a:gridCol w="1297608">
                  <a:extLst>
                    <a:ext uri="{9D8B030D-6E8A-4147-A177-3AD203B41FA5}">
                      <a16:colId xmlns:a16="http://schemas.microsoft.com/office/drawing/2014/main" val="20006"/>
                    </a:ext>
                  </a:extLst>
                </a:gridCol>
                <a:gridCol w="1297608">
                  <a:extLst>
                    <a:ext uri="{9D8B030D-6E8A-4147-A177-3AD203B41FA5}">
                      <a16:colId xmlns:a16="http://schemas.microsoft.com/office/drawing/2014/main" val="20007"/>
                    </a:ext>
                  </a:extLst>
                </a:gridCol>
              </a:tblGrid>
              <a:tr h="210536">
                <a:tc>
                  <a:txBody>
                    <a:bodyPr/>
                    <a:lstStyle/>
                    <a:p>
                      <a:pPr marL="16510" algn="ctr">
                        <a:lnSpc>
                          <a:spcPct val="100000"/>
                        </a:lnSpc>
                        <a:spcBef>
                          <a:spcPts val="375"/>
                        </a:spcBef>
                      </a:pPr>
                      <a:r>
                        <a:rPr sz="1200" b="1" dirty="0">
                          <a:solidFill>
                            <a:srgbClr val="FFFFFF"/>
                          </a:solidFill>
                          <a:latin typeface="+mj-ea"/>
                          <a:ea typeface="+mj-ea"/>
                          <a:cs typeface="微软雅黑"/>
                        </a:rPr>
                        <a:t>编码</a:t>
                      </a:r>
                      <a:endParaRPr sz="1200" b="1" dirty="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0070C0"/>
                    </a:solidFill>
                  </a:tcPr>
                </a:tc>
                <a:tc>
                  <a:txBody>
                    <a:bodyPr/>
                    <a:lstStyle/>
                    <a:p>
                      <a:pPr marL="635" algn="ctr">
                        <a:lnSpc>
                          <a:spcPct val="100000"/>
                        </a:lnSpc>
                        <a:spcBef>
                          <a:spcPts val="375"/>
                        </a:spcBef>
                      </a:pPr>
                      <a:r>
                        <a:rPr sz="1200" b="1" dirty="0">
                          <a:solidFill>
                            <a:srgbClr val="FFFFFF"/>
                          </a:solidFill>
                          <a:latin typeface="+mj-ea"/>
                          <a:ea typeface="+mj-ea"/>
                          <a:cs typeface="微软雅黑"/>
                        </a:rPr>
                        <a:t>企业名称</a:t>
                      </a:r>
                      <a:endParaRPr sz="1200" b="1" dirty="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algn="ctr">
                        <a:lnSpc>
                          <a:spcPct val="100000"/>
                        </a:lnSpc>
                        <a:spcBef>
                          <a:spcPts val="375"/>
                        </a:spcBef>
                      </a:pPr>
                      <a:r>
                        <a:rPr sz="1200" b="1" dirty="0">
                          <a:solidFill>
                            <a:srgbClr val="FFFFFF"/>
                          </a:solidFill>
                          <a:latin typeface="+mj-ea"/>
                          <a:ea typeface="+mj-ea"/>
                          <a:cs typeface="微软雅黑"/>
                        </a:rPr>
                        <a:t>人工智能技术</a:t>
                      </a:r>
                      <a:endParaRPr sz="1200" b="1">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3810" algn="ctr">
                        <a:lnSpc>
                          <a:spcPct val="100000"/>
                        </a:lnSpc>
                        <a:spcBef>
                          <a:spcPts val="375"/>
                        </a:spcBef>
                      </a:pPr>
                      <a:r>
                        <a:rPr sz="1200" b="1" dirty="0">
                          <a:solidFill>
                            <a:srgbClr val="FFFFFF"/>
                          </a:solidFill>
                          <a:latin typeface="+mj-ea"/>
                          <a:ea typeface="+mj-ea"/>
                          <a:cs typeface="微软雅黑"/>
                        </a:rPr>
                        <a:t>应用领域</a:t>
                      </a:r>
                      <a:endParaRPr sz="1200" b="1">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13335" algn="ctr">
                        <a:lnSpc>
                          <a:spcPct val="100000"/>
                        </a:lnSpc>
                        <a:spcBef>
                          <a:spcPts val="375"/>
                        </a:spcBef>
                      </a:pPr>
                      <a:r>
                        <a:rPr sz="1200" b="1" dirty="0">
                          <a:solidFill>
                            <a:srgbClr val="FFFFFF"/>
                          </a:solidFill>
                          <a:latin typeface="+mj-ea"/>
                          <a:ea typeface="+mj-ea"/>
                          <a:cs typeface="微软雅黑"/>
                        </a:rPr>
                        <a:t>所属国家</a:t>
                      </a:r>
                      <a:endParaRPr sz="1200" b="1">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17145" algn="ctr">
                        <a:lnSpc>
                          <a:spcPct val="100000"/>
                        </a:lnSpc>
                        <a:spcBef>
                          <a:spcPts val="375"/>
                        </a:spcBef>
                      </a:pPr>
                      <a:r>
                        <a:rPr sz="1200" b="1" dirty="0">
                          <a:solidFill>
                            <a:srgbClr val="FFFFFF"/>
                          </a:solidFill>
                          <a:latin typeface="+mj-ea"/>
                          <a:ea typeface="+mj-ea"/>
                          <a:cs typeface="微软雅黑"/>
                        </a:rPr>
                        <a:t>成立时间</a:t>
                      </a:r>
                      <a:endParaRPr sz="1200" b="1" dirty="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20955" algn="ctr">
                        <a:lnSpc>
                          <a:spcPct val="100000"/>
                        </a:lnSpc>
                        <a:spcBef>
                          <a:spcPts val="375"/>
                        </a:spcBef>
                      </a:pPr>
                      <a:r>
                        <a:rPr sz="1200" b="1" dirty="0">
                          <a:solidFill>
                            <a:srgbClr val="FFFFFF"/>
                          </a:solidFill>
                          <a:latin typeface="+mj-ea"/>
                          <a:ea typeface="+mj-ea"/>
                          <a:cs typeface="微软雅黑"/>
                        </a:rPr>
                        <a:t>资本市场状态</a:t>
                      </a:r>
                      <a:endParaRPr sz="1200" b="1" dirty="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tc>
                  <a:txBody>
                    <a:bodyPr/>
                    <a:lstStyle/>
                    <a:p>
                      <a:pPr marL="5715" algn="ctr">
                        <a:lnSpc>
                          <a:spcPct val="100000"/>
                        </a:lnSpc>
                        <a:spcBef>
                          <a:spcPts val="375"/>
                        </a:spcBef>
                      </a:pPr>
                      <a:r>
                        <a:rPr sz="1200" b="1" dirty="0">
                          <a:solidFill>
                            <a:srgbClr val="FFFFFF"/>
                          </a:solidFill>
                          <a:latin typeface="+mj-ea"/>
                          <a:ea typeface="+mj-ea"/>
                          <a:cs typeface="微软雅黑"/>
                        </a:rPr>
                        <a:t>市值/估值/融资额</a:t>
                      </a:r>
                      <a:endParaRPr sz="1200" b="1" dirty="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8EA9DB"/>
                    </a:solidFill>
                  </a:tcPr>
                </a:tc>
                <a:extLst>
                  <a:ext uri="{0D108BD9-81ED-4DB2-BD59-A6C34878D82A}">
                    <a16:rowId xmlns:a16="http://schemas.microsoft.com/office/drawing/2014/main" val="10000"/>
                  </a:ext>
                </a:extLst>
              </a:tr>
              <a:tr h="328436">
                <a:tc>
                  <a:txBody>
                    <a:bodyPr/>
                    <a:lstStyle/>
                    <a:p>
                      <a:pPr marL="14604" algn="ctr">
                        <a:lnSpc>
                          <a:spcPct val="100000"/>
                        </a:lnSpc>
                        <a:spcBef>
                          <a:spcPts val="900"/>
                        </a:spcBef>
                      </a:pPr>
                      <a:r>
                        <a:rPr sz="1050" dirty="0">
                          <a:latin typeface="+mj-ea"/>
                          <a:ea typeface="+mj-ea"/>
                          <a:cs typeface="微软雅黑"/>
                        </a:rPr>
                        <a:t>1</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dirty="0">
                          <a:latin typeface="+mj-ea"/>
                          <a:ea typeface="+mj-ea"/>
                          <a:cs typeface="微软雅黑"/>
                        </a:rPr>
                        <a:t>M</a:t>
                      </a:r>
                      <a:r>
                        <a:rPr sz="1050" spc="-5" dirty="0">
                          <a:latin typeface="+mj-ea"/>
                          <a:ea typeface="+mj-ea"/>
                          <a:cs typeface="微软雅黑"/>
                        </a:rPr>
                        <a:t>i</a:t>
                      </a:r>
                      <a:r>
                        <a:rPr sz="1050" dirty="0">
                          <a:latin typeface="+mj-ea"/>
                          <a:ea typeface="+mj-ea"/>
                          <a:cs typeface="微软雅黑"/>
                        </a:rPr>
                        <a:t>c</a:t>
                      </a:r>
                      <a:r>
                        <a:rPr sz="1050" spc="-15" dirty="0">
                          <a:latin typeface="+mj-ea"/>
                          <a:ea typeface="+mj-ea"/>
                          <a:cs typeface="微软雅黑"/>
                        </a:rPr>
                        <a:t>r</a:t>
                      </a:r>
                      <a:r>
                        <a:rPr sz="1050" spc="-5" dirty="0">
                          <a:latin typeface="+mj-ea"/>
                          <a:ea typeface="+mj-ea"/>
                          <a:cs typeface="微软雅黑"/>
                        </a:rPr>
                        <a:t>o</a:t>
                      </a:r>
                      <a:r>
                        <a:rPr sz="1050" dirty="0">
                          <a:latin typeface="+mj-ea"/>
                          <a:ea typeface="+mj-ea"/>
                          <a:cs typeface="微软雅黑"/>
                        </a:rPr>
                        <a:t>s</a:t>
                      </a:r>
                      <a:r>
                        <a:rPr sz="1050" spc="-20" dirty="0">
                          <a:latin typeface="+mj-ea"/>
                          <a:ea typeface="+mj-ea"/>
                          <a:cs typeface="微软雅黑"/>
                        </a:rPr>
                        <a:t>o</a:t>
                      </a:r>
                      <a:r>
                        <a:rPr sz="1050" spc="10" dirty="0">
                          <a:latin typeface="+mj-ea"/>
                          <a:ea typeface="+mj-ea"/>
                          <a:cs typeface="微软雅黑"/>
                        </a:rPr>
                        <a:t>f</a:t>
                      </a:r>
                      <a:r>
                        <a:rPr sz="1050" dirty="0">
                          <a:latin typeface="+mj-ea"/>
                          <a:ea typeface="+mj-ea"/>
                          <a:cs typeface="微软雅黑"/>
                        </a:rPr>
                        <a:t>t（微软）</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38225" marR="80645" indent="-952500">
                        <a:lnSpc>
                          <a:spcPct val="116700"/>
                        </a:lnSpc>
                      </a:pPr>
                      <a:r>
                        <a:rPr sz="1050" dirty="0">
                          <a:latin typeface="+mj-ea"/>
                          <a:ea typeface="+mj-ea"/>
                          <a:cs typeface="微软雅黑"/>
                        </a:rPr>
                        <a:t>计算机视觉技术、自然语言处理技术 等</a:t>
                      </a: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900"/>
                        </a:spcBef>
                      </a:pPr>
                      <a:r>
                        <a:rPr sz="1050" dirty="0">
                          <a:latin typeface="+mj-ea"/>
                          <a:ea typeface="+mj-ea"/>
                          <a:cs typeface="微软雅黑"/>
                        </a:rPr>
                        <a:t>办公</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900"/>
                        </a:spcBef>
                      </a:pPr>
                      <a:r>
                        <a:rPr sz="1050" dirty="0">
                          <a:latin typeface="+mj-ea"/>
                          <a:ea typeface="+mj-ea"/>
                          <a:cs typeface="微软雅黑"/>
                        </a:rPr>
                        <a:t>美国</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900"/>
                        </a:spcBef>
                      </a:pPr>
                      <a:r>
                        <a:rPr sz="1050" spc="-5" dirty="0">
                          <a:latin typeface="+mj-ea"/>
                          <a:ea typeface="+mj-ea"/>
                          <a:cs typeface="微软雅黑"/>
                        </a:rPr>
                        <a:t>1975年</a:t>
                      </a:r>
                      <a:endParaRPr sz="1050" dirty="0">
                        <a:latin typeface="+mj-ea"/>
                        <a:ea typeface="+mj-ea"/>
                        <a:cs typeface="微软雅黑"/>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900"/>
                        </a:spcBef>
                      </a:pPr>
                      <a:r>
                        <a:rPr sz="1050" dirty="0">
                          <a:latin typeface="+mj-ea"/>
                          <a:ea typeface="+mj-ea"/>
                          <a:cs typeface="微软雅黑"/>
                        </a:rPr>
                        <a:t>上市</a:t>
                      </a:r>
                      <a:endParaRPr sz="1050">
                        <a:latin typeface="+mj-ea"/>
                        <a:ea typeface="+mj-ea"/>
                        <a:cs typeface="微软雅黑"/>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dirty="0">
                          <a:latin typeface="+mj-ea"/>
                          <a:ea typeface="+mj-ea"/>
                          <a:cs typeface="微软雅黑"/>
                        </a:rPr>
                        <a:t>市值1</a:t>
                      </a:r>
                      <a:r>
                        <a:rPr sz="1050" spc="-5" dirty="0">
                          <a:latin typeface="+mj-ea"/>
                          <a:ea typeface="+mj-ea"/>
                          <a:cs typeface="微软雅黑"/>
                        </a:rPr>
                        <a:t>.21</a:t>
                      </a:r>
                      <a:r>
                        <a:rPr sz="1050" dirty="0">
                          <a:latin typeface="+mj-ea"/>
                          <a:ea typeface="+mj-ea"/>
                          <a:cs typeface="微软雅黑"/>
                        </a:rPr>
                        <a:t>万亿美元</a:t>
                      </a:r>
                      <a:endParaRPr sz="1050">
                        <a:latin typeface="+mj-ea"/>
                        <a:ea typeface="+mj-ea"/>
                        <a:cs typeface="微软雅黑"/>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1"/>
                  </a:ext>
                </a:extLst>
              </a:tr>
              <a:tr h="335688">
                <a:tc>
                  <a:txBody>
                    <a:bodyPr/>
                    <a:lstStyle/>
                    <a:p>
                      <a:pPr marL="14604" algn="ctr">
                        <a:lnSpc>
                          <a:spcPct val="100000"/>
                        </a:lnSpc>
                        <a:spcBef>
                          <a:spcPts val="890"/>
                        </a:spcBef>
                      </a:pPr>
                      <a:r>
                        <a:rPr sz="1050" dirty="0">
                          <a:latin typeface="+mj-ea"/>
                          <a:ea typeface="+mj-ea"/>
                          <a:cs typeface="微软雅黑"/>
                        </a:rPr>
                        <a:t>2</a:t>
                      </a:r>
                      <a:endParaRPr sz="1050">
                        <a:latin typeface="+mj-ea"/>
                        <a:ea typeface="+mj-ea"/>
                        <a:cs typeface="微软雅黑"/>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1430" algn="ctr">
                        <a:lnSpc>
                          <a:spcPct val="100000"/>
                        </a:lnSpc>
                        <a:spcBef>
                          <a:spcPts val="890"/>
                        </a:spcBef>
                      </a:pPr>
                      <a:r>
                        <a:rPr sz="1050" dirty="0">
                          <a:latin typeface="+mj-ea"/>
                          <a:ea typeface="+mj-ea"/>
                          <a:cs typeface="微软雅黑"/>
                        </a:rPr>
                        <a:t>G</a:t>
                      </a:r>
                      <a:r>
                        <a:rPr sz="1050" spc="-5" dirty="0">
                          <a:latin typeface="+mj-ea"/>
                          <a:ea typeface="+mj-ea"/>
                          <a:cs typeface="微软雅黑"/>
                        </a:rPr>
                        <a:t>oogl</a:t>
                      </a:r>
                      <a:r>
                        <a:rPr sz="1050" dirty="0">
                          <a:latin typeface="+mj-ea"/>
                          <a:ea typeface="+mj-ea"/>
                          <a:cs typeface="微软雅黑"/>
                        </a:rPr>
                        <a:t>e（谷歌）</a:t>
                      </a: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38225" marR="80645" indent="-952500">
                        <a:lnSpc>
                          <a:spcPts val="1400"/>
                        </a:lnSpc>
                        <a:spcBef>
                          <a:spcPts val="70"/>
                        </a:spcBef>
                      </a:pPr>
                      <a:r>
                        <a:rPr sz="1050" dirty="0">
                          <a:latin typeface="+mj-ea"/>
                          <a:ea typeface="+mj-ea"/>
                          <a:cs typeface="微软雅黑"/>
                        </a:rPr>
                        <a:t>计算机视觉技术、自然语言处理技术 等</a:t>
                      </a:r>
                      <a:endParaRPr sz="1050">
                        <a:latin typeface="+mj-ea"/>
                        <a:ea typeface="+mj-ea"/>
                        <a:cs typeface="微软雅黑"/>
                      </a:endParaRPr>
                    </a:p>
                  </a:txBody>
                  <a:tcPr marL="0" marR="0" marT="889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890"/>
                        </a:spcBef>
                      </a:pPr>
                      <a:r>
                        <a:rPr sz="1050" dirty="0">
                          <a:latin typeface="+mj-ea"/>
                          <a:ea typeface="+mj-ea"/>
                          <a:cs typeface="微软雅黑"/>
                        </a:rPr>
                        <a:t>综合</a:t>
                      </a:r>
                      <a:endParaRPr sz="1050">
                        <a:latin typeface="+mj-ea"/>
                        <a:ea typeface="+mj-ea"/>
                        <a:cs typeface="微软雅黑"/>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890"/>
                        </a:spcBef>
                      </a:pPr>
                      <a:r>
                        <a:rPr sz="1050" dirty="0">
                          <a:latin typeface="+mj-ea"/>
                          <a:ea typeface="+mj-ea"/>
                          <a:cs typeface="微软雅黑"/>
                        </a:rPr>
                        <a:t>美国</a:t>
                      </a:r>
                      <a:endParaRPr sz="1050">
                        <a:latin typeface="+mj-ea"/>
                        <a:ea typeface="+mj-ea"/>
                        <a:cs typeface="微软雅黑"/>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890"/>
                        </a:spcBef>
                      </a:pPr>
                      <a:r>
                        <a:rPr sz="1050" spc="-5" dirty="0">
                          <a:latin typeface="+mj-ea"/>
                          <a:ea typeface="+mj-ea"/>
                          <a:cs typeface="微软雅黑"/>
                        </a:rPr>
                        <a:t>1998年</a:t>
                      </a:r>
                      <a:endParaRPr sz="1050">
                        <a:latin typeface="+mj-ea"/>
                        <a:ea typeface="+mj-ea"/>
                        <a:cs typeface="微软雅黑"/>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890"/>
                        </a:spcBef>
                      </a:pPr>
                      <a:r>
                        <a:rPr sz="1050" dirty="0">
                          <a:latin typeface="+mj-ea"/>
                          <a:ea typeface="+mj-ea"/>
                          <a:cs typeface="微软雅黑"/>
                        </a:rPr>
                        <a:t>上市</a:t>
                      </a:r>
                      <a:endParaRPr sz="1050">
                        <a:latin typeface="+mj-ea"/>
                        <a:ea typeface="+mj-ea"/>
                        <a:cs typeface="微软雅黑"/>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7780" algn="ctr">
                        <a:lnSpc>
                          <a:spcPct val="100000"/>
                        </a:lnSpc>
                        <a:spcBef>
                          <a:spcPts val="890"/>
                        </a:spcBef>
                      </a:pPr>
                      <a:r>
                        <a:rPr sz="1050" dirty="0">
                          <a:latin typeface="+mj-ea"/>
                          <a:ea typeface="+mj-ea"/>
                          <a:cs typeface="微软雅黑"/>
                        </a:rPr>
                        <a:t>市值9</a:t>
                      </a:r>
                      <a:r>
                        <a:rPr sz="1050" spc="-5" dirty="0">
                          <a:latin typeface="+mj-ea"/>
                          <a:ea typeface="+mj-ea"/>
                          <a:cs typeface="微软雅黑"/>
                        </a:rPr>
                        <a:t>324</a:t>
                      </a:r>
                      <a:r>
                        <a:rPr sz="1050" dirty="0">
                          <a:latin typeface="+mj-ea"/>
                          <a:ea typeface="+mj-ea"/>
                          <a:cs typeface="微软雅黑"/>
                        </a:rPr>
                        <a:t>亿美元</a:t>
                      </a:r>
                      <a:endParaRPr sz="1050">
                        <a:latin typeface="+mj-ea"/>
                        <a:ea typeface="+mj-ea"/>
                        <a:cs typeface="微软雅黑"/>
                      </a:endParaRPr>
                    </a:p>
                  </a:txBody>
                  <a:tcPr marL="0" marR="0" marT="1130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2"/>
                  </a:ext>
                </a:extLst>
              </a:tr>
              <a:tr h="209122">
                <a:tc>
                  <a:txBody>
                    <a:bodyPr/>
                    <a:lstStyle/>
                    <a:p>
                      <a:pPr marL="14604" algn="ctr">
                        <a:lnSpc>
                          <a:spcPct val="100000"/>
                        </a:lnSpc>
                        <a:spcBef>
                          <a:spcPts val="365"/>
                        </a:spcBef>
                      </a:pPr>
                      <a:r>
                        <a:rPr sz="1050" dirty="0">
                          <a:latin typeface="+mj-ea"/>
                          <a:ea typeface="+mj-ea"/>
                          <a:cs typeface="微软雅黑"/>
                        </a:rPr>
                        <a:t>3</a:t>
                      </a:r>
                      <a:endParaRPr sz="1050">
                        <a:latin typeface="+mj-ea"/>
                        <a:ea typeface="+mj-ea"/>
                        <a:cs typeface="微软雅黑"/>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65"/>
                        </a:spcBef>
                      </a:pPr>
                      <a:r>
                        <a:rPr sz="1050" spc="-45" dirty="0">
                          <a:latin typeface="+mj-ea"/>
                          <a:ea typeface="+mj-ea"/>
                          <a:cs typeface="微软雅黑"/>
                        </a:rPr>
                        <a:t>F</a:t>
                      </a:r>
                      <a:r>
                        <a:rPr sz="1050" spc="-5" dirty="0">
                          <a:latin typeface="+mj-ea"/>
                          <a:ea typeface="+mj-ea"/>
                          <a:cs typeface="微软雅黑"/>
                        </a:rPr>
                        <a:t>a</a:t>
                      </a:r>
                      <a:r>
                        <a:rPr sz="1050" dirty="0">
                          <a:latin typeface="+mj-ea"/>
                          <a:ea typeface="+mj-ea"/>
                          <a:cs typeface="微软雅黑"/>
                        </a:rPr>
                        <a:t>ceb</a:t>
                      </a:r>
                      <a:r>
                        <a:rPr sz="1050" spc="-5" dirty="0">
                          <a:latin typeface="+mj-ea"/>
                          <a:ea typeface="+mj-ea"/>
                          <a:cs typeface="微软雅黑"/>
                        </a:rPr>
                        <a:t>ook</a:t>
                      </a:r>
                      <a:r>
                        <a:rPr sz="1050" dirty="0">
                          <a:latin typeface="+mj-ea"/>
                          <a:ea typeface="+mj-ea"/>
                          <a:cs typeface="微软雅黑"/>
                        </a:rPr>
                        <a:t>（脸书）</a:t>
                      </a: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65"/>
                        </a:spcBef>
                      </a:pPr>
                      <a:r>
                        <a:rPr sz="1050" dirty="0">
                          <a:latin typeface="+mj-ea"/>
                          <a:ea typeface="+mj-ea"/>
                          <a:cs typeface="微软雅黑"/>
                        </a:rPr>
                        <a:t>人脸识别、深度学习等</a:t>
                      </a:r>
                      <a:endParaRPr sz="1050">
                        <a:latin typeface="+mj-ea"/>
                        <a:ea typeface="+mj-ea"/>
                        <a:cs typeface="微软雅黑"/>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65"/>
                        </a:spcBef>
                      </a:pPr>
                      <a:r>
                        <a:rPr sz="1050" dirty="0">
                          <a:latin typeface="+mj-ea"/>
                          <a:ea typeface="+mj-ea"/>
                          <a:cs typeface="微软雅黑"/>
                        </a:rPr>
                        <a:t>社交</a:t>
                      </a:r>
                      <a:endParaRPr sz="1050">
                        <a:latin typeface="+mj-ea"/>
                        <a:ea typeface="+mj-ea"/>
                        <a:cs typeface="微软雅黑"/>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65"/>
                        </a:spcBef>
                      </a:pPr>
                      <a:r>
                        <a:rPr sz="1050" dirty="0">
                          <a:latin typeface="+mj-ea"/>
                          <a:ea typeface="+mj-ea"/>
                          <a:cs typeface="微软雅黑"/>
                        </a:rPr>
                        <a:t>美国</a:t>
                      </a:r>
                      <a:endParaRPr sz="1050">
                        <a:latin typeface="+mj-ea"/>
                        <a:ea typeface="+mj-ea"/>
                        <a:cs typeface="微软雅黑"/>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65"/>
                        </a:spcBef>
                      </a:pPr>
                      <a:r>
                        <a:rPr sz="1050" spc="-5" dirty="0">
                          <a:latin typeface="+mj-ea"/>
                          <a:ea typeface="+mj-ea"/>
                          <a:cs typeface="微软雅黑"/>
                        </a:rPr>
                        <a:t>2004年</a:t>
                      </a:r>
                      <a:endParaRPr sz="1050">
                        <a:latin typeface="+mj-ea"/>
                        <a:ea typeface="+mj-ea"/>
                        <a:cs typeface="微软雅黑"/>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65"/>
                        </a:spcBef>
                      </a:pPr>
                      <a:r>
                        <a:rPr sz="1050" dirty="0">
                          <a:latin typeface="+mj-ea"/>
                          <a:ea typeface="+mj-ea"/>
                          <a:cs typeface="微软雅黑"/>
                        </a:rPr>
                        <a:t>上市</a:t>
                      </a:r>
                      <a:endParaRPr sz="1050">
                        <a:latin typeface="+mj-ea"/>
                        <a:ea typeface="+mj-ea"/>
                        <a:cs typeface="微软雅黑"/>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365"/>
                        </a:spcBef>
                      </a:pPr>
                      <a:r>
                        <a:rPr sz="1050" dirty="0">
                          <a:latin typeface="+mj-ea"/>
                          <a:ea typeface="+mj-ea"/>
                          <a:cs typeface="微软雅黑"/>
                        </a:rPr>
                        <a:t>市值5</a:t>
                      </a:r>
                      <a:r>
                        <a:rPr sz="1050" spc="-5" dirty="0">
                          <a:latin typeface="+mj-ea"/>
                          <a:ea typeface="+mj-ea"/>
                          <a:cs typeface="微软雅黑"/>
                        </a:rPr>
                        <a:t>934</a:t>
                      </a:r>
                      <a:r>
                        <a:rPr sz="1050" dirty="0">
                          <a:latin typeface="+mj-ea"/>
                          <a:ea typeface="+mj-ea"/>
                          <a:cs typeface="微软雅黑"/>
                        </a:rPr>
                        <a:t>亿美元</a:t>
                      </a:r>
                      <a:endParaRPr sz="1050">
                        <a:latin typeface="+mj-ea"/>
                        <a:ea typeface="+mj-ea"/>
                        <a:cs typeface="微软雅黑"/>
                      </a:endParaRPr>
                    </a:p>
                  </a:txBody>
                  <a:tcPr marL="0" marR="0" marT="4635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3"/>
                  </a:ext>
                </a:extLst>
              </a:tr>
              <a:tr h="329021">
                <a:tc>
                  <a:txBody>
                    <a:bodyPr/>
                    <a:lstStyle/>
                    <a:p>
                      <a:pPr marL="14604" algn="ctr">
                        <a:lnSpc>
                          <a:spcPct val="100000"/>
                        </a:lnSpc>
                        <a:spcBef>
                          <a:spcPts val="905"/>
                        </a:spcBef>
                      </a:pPr>
                      <a:r>
                        <a:rPr sz="1050" dirty="0">
                          <a:solidFill>
                            <a:srgbClr val="FF0000"/>
                          </a:solidFill>
                          <a:latin typeface="+mj-ea"/>
                          <a:ea typeface="+mj-ea"/>
                          <a:cs typeface="微软雅黑"/>
                        </a:rPr>
                        <a:t>4</a:t>
                      </a: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905"/>
                        </a:spcBef>
                      </a:pPr>
                      <a:r>
                        <a:rPr sz="1050" dirty="0">
                          <a:solidFill>
                            <a:srgbClr val="FF0000"/>
                          </a:solidFill>
                          <a:latin typeface="+mj-ea"/>
                          <a:ea typeface="+mj-ea"/>
                          <a:cs typeface="微软雅黑"/>
                        </a:rPr>
                        <a:t>百度</a:t>
                      </a: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57225" marR="144145" indent="-508000">
                        <a:lnSpc>
                          <a:spcPct val="116700"/>
                        </a:lnSpc>
                        <a:spcBef>
                          <a:spcPts val="5"/>
                        </a:spcBef>
                      </a:pPr>
                      <a:r>
                        <a:rPr sz="1050" dirty="0">
                          <a:solidFill>
                            <a:srgbClr val="FF0000"/>
                          </a:solidFill>
                          <a:latin typeface="+mj-ea"/>
                          <a:ea typeface="+mj-ea"/>
                          <a:cs typeface="微软雅黑"/>
                        </a:rPr>
                        <a:t>计算机视觉技术、自然语言处理技 术、知识图谱等</a:t>
                      </a:r>
                    </a:p>
                  </a:txBody>
                  <a:tcPr marL="0" marR="0" marT="6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905"/>
                        </a:spcBef>
                      </a:pPr>
                      <a:r>
                        <a:rPr sz="1050" dirty="0">
                          <a:solidFill>
                            <a:srgbClr val="FF0000"/>
                          </a:solidFill>
                          <a:latin typeface="+mj-ea"/>
                          <a:ea typeface="+mj-ea"/>
                          <a:cs typeface="微软雅黑"/>
                        </a:rPr>
                        <a:t>综合</a:t>
                      </a:r>
                      <a:endParaRPr sz="1050">
                        <a:solidFill>
                          <a:srgbClr val="FF0000"/>
                        </a:solidFill>
                        <a:latin typeface="+mj-ea"/>
                        <a:ea typeface="+mj-ea"/>
                        <a:cs typeface="微软雅黑"/>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905"/>
                        </a:spcBef>
                      </a:pPr>
                      <a:r>
                        <a:rPr sz="1050" dirty="0">
                          <a:solidFill>
                            <a:srgbClr val="FF0000"/>
                          </a:solidFill>
                          <a:latin typeface="+mj-ea"/>
                          <a:ea typeface="+mj-ea"/>
                          <a:cs typeface="微软雅黑"/>
                        </a:rPr>
                        <a:t>中国</a:t>
                      </a: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905"/>
                        </a:spcBef>
                      </a:pPr>
                      <a:r>
                        <a:rPr sz="1050" spc="-5" dirty="0">
                          <a:solidFill>
                            <a:srgbClr val="FF0000"/>
                          </a:solidFill>
                          <a:latin typeface="+mj-ea"/>
                          <a:ea typeface="+mj-ea"/>
                          <a:cs typeface="微软雅黑"/>
                        </a:rPr>
                        <a:t>2001年</a:t>
                      </a:r>
                      <a:endParaRPr sz="1050">
                        <a:solidFill>
                          <a:srgbClr val="FF0000"/>
                        </a:solidFill>
                        <a:latin typeface="+mj-ea"/>
                        <a:ea typeface="+mj-ea"/>
                        <a:cs typeface="微软雅黑"/>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905"/>
                        </a:spcBef>
                      </a:pPr>
                      <a:r>
                        <a:rPr sz="1050" dirty="0">
                          <a:solidFill>
                            <a:srgbClr val="FF0000"/>
                          </a:solidFill>
                          <a:latin typeface="+mj-ea"/>
                          <a:ea typeface="+mj-ea"/>
                          <a:cs typeface="微软雅黑"/>
                        </a:rPr>
                        <a:t>上市</a:t>
                      </a:r>
                      <a:endParaRPr sz="1050">
                        <a:solidFill>
                          <a:srgbClr val="FF0000"/>
                        </a:solidFill>
                        <a:latin typeface="+mj-ea"/>
                        <a:ea typeface="+mj-ea"/>
                        <a:cs typeface="微软雅黑"/>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905"/>
                        </a:spcBef>
                      </a:pPr>
                      <a:r>
                        <a:rPr sz="1050" dirty="0">
                          <a:solidFill>
                            <a:srgbClr val="FF0000"/>
                          </a:solidFill>
                          <a:latin typeface="+mj-ea"/>
                          <a:ea typeface="+mj-ea"/>
                          <a:cs typeface="微软雅黑"/>
                        </a:rPr>
                        <a:t>市值4</a:t>
                      </a:r>
                      <a:r>
                        <a:rPr sz="1050" spc="-5" dirty="0">
                          <a:solidFill>
                            <a:srgbClr val="FF0000"/>
                          </a:solidFill>
                          <a:latin typeface="+mj-ea"/>
                          <a:ea typeface="+mj-ea"/>
                          <a:cs typeface="微软雅黑"/>
                        </a:rPr>
                        <a:t>38</a:t>
                      </a:r>
                      <a:r>
                        <a:rPr sz="1050" dirty="0">
                          <a:solidFill>
                            <a:srgbClr val="FF0000"/>
                          </a:solidFill>
                          <a:latin typeface="+mj-ea"/>
                          <a:ea typeface="+mj-ea"/>
                          <a:cs typeface="微软雅黑"/>
                        </a:rPr>
                        <a:t>亿美元</a:t>
                      </a:r>
                      <a:endParaRPr sz="1050">
                        <a:solidFill>
                          <a:srgbClr val="FF0000"/>
                        </a:solidFill>
                        <a:latin typeface="+mj-ea"/>
                        <a:ea typeface="+mj-ea"/>
                        <a:cs typeface="微软雅黑"/>
                      </a:endParaRPr>
                    </a:p>
                  </a:txBody>
                  <a:tcPr marL="0" marR="0" marT="11493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4"/>
                  </a:ext>
                </a:extLst>
              </a:tr>
              <a:tr h="210536">
                <a:tc>
                  <a:txBody>
                    <a:bodyPr/>
                    <a:lstStyle/>
                    <a:p>
                      <a:pPr marL="14604" algn="ctr">
                        <a:lnSpc>
                          <a:spcPct val="100000"/>
                        </a:lnSpc>
                        <a:spcBef>
                          <a:spcPts val="395"/>
                        </a:spcBef>
                      </a:pPr>
                      <a:r>
                        <a:rPr sz="1050" dirty="0">
                          <a:solidFill>
                            <a:srgbClr val="FF0000"/>
                          </a:solidFill>
                          <a:latin typeface="+mj-ea"/>
                          <a:ea typeface="+mj-ea"/>
                          <a:cs typeface="微软雅黑"/>
                        </a:rPr>
                        <a:t>5</a:t>
                      </a:r>
                      <a:endParaRPr sz="1050">
                        <a:solidFill>
                          <a:srgbClr val="FF0000"/>
                        </a:solidFill>
                        <a:latin typeface="+mj-ea"/>
                        <a:ea typeface="+mj-ea"/>
                        <a:cs typeface="微软雅黑"/>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635" algn="ctr">
                        <a:lnSpc>
                          <a:spcPct val="100000"/>
                        </a:lnSpc>
                        <a:spcBef>
                          <a:spcPts val="395"/>
                        </a:spcBef>
                      </a:pPr>
                      <a:r>
                        <a:rPr sz="1050" dirty="0">
                          <a:solidFill>
                            <a:srgbClr val="FF0000"/>
                          </a:solidFill>
                          <a:latin typeface="+mj-ea"/>
                          <a:ea typeface="+mj-ea"/>
                          <a:cs typeface="微软雅黑"/>
                        </a:rPr>
                        <a:t>大疆创新</a:t>
                      </a: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95"/>
                        </a:spcBef>
                      </a:pPr>
                      <a:r>
                        <a:rPr sz="1050" dirty="0">
                          <a:solidFill>
                            <a:srgbClr val="FF0000"/>
                          </a:solidFill>
                          <a:latin typeface="+mj-ea"/>
                          <a:ea typeface="+mj-ea"/>
                          <a:cs typeface="微软雅黑"/>
                        </a:rPr>
                        <a:t>图像识别技术、智能引擎技术等</a:t>
                      </a: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95"/>
                        </a:spcBef>
                      </a:pPr>
                      <a:r>
                        <a:rPr sz="1050" dirty="0">
                          <a:solidFill>
                            <a:srgbClr val="FF0000"/>
                          </a:solidFill>
                          <a:latin typeface="+mj-ea"/>
                          <a:ea typeface="+mj-ea"/>
                          <a:cs typeface="微软雅黑"/>
                        </a:rPr>
                        <a:t>无人机</a:t>
                      </a:r>
                      <a:endParaRPr sz="1050">
                        <a:solidFill>
                          <a:srgbClr val="FF0000"/>
                        </a:solidFill>
                        <a:latin typeface="+mj-ea"/>
                        <a:ea typeface="+mj-ea"/>
                        <a:cs typeface="微软雅黑"/>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95"/>
                        </a:spcBef>
                      </a:pPr>
                      <a:r>
                        <a:rPr sz="1050" dirty="0">
                          <a:solidFill>
                            <a:srgbClr val="FF0000"/>
                          </a:solidFill>
                          <a:latin typeface="+mj-ea"/>
                          <a:ea typeface="+mj-ea"/>
                          <a:cs typeface="微软雅黑"/>
                        </a:rPr>
                        <a:t>中国</a:t>
                      </a: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95"/>
                        </a:spcBef>
                      </a:pPr>
                      <a:r>
                        <a:rPr sz="1050" spc="-5" dirty="0">
                          <a:solidFill>
                            <a:srgbClr val="FF0000"/>
                          </a:solidFill>
                          <a:latin typeface="+mj-ea"/>
                          <a:ea typeface="+mj-ea"/>
                          <a:cs typeface="微软雅黑"/>
                        </a:rPr>
                        <a:t>2006年</a:t>
                      </a:r>
                      <a:endParaRPr sz="1050">
                        <a:solidFill>
                          <a:srgbClr val="FF0000"/>
                        </a:solidFill>
                        <a:latin typeface="+mj-ea"/>
                        <a:ea typeface="+mj-ea"/>
                        <a:cs typeface="微软雅黑"/>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95"/>
                        </a:spcBef>
                      </a:pPr>
                      <a:r>
                        <a:rPr sz="1050" dirty="0">
                          <a:solidFill>
                            <a:srgbClr val="FF0000"/>
                          </a:solidFill>
                          <a:latin typeface="+mj-ea"/>
                          <a:ea typeface="+mj-ea"/>
                          <a:cs typeface="微软雅黑"/>
                        </a:rPr>
                        <a:t>战略融资</a:t>
                      </a:r>
                      <a:endParaRPr sz="1050">
                        <a:solidFill>
                          <a:srgbClr val="FF0000"/>
                        </a:solidFill>
                        <a:latin typeface="+mj-ea"/>
                        <a:ea typeface="+mj-ea"/>
                        <a:cs typeface="微软雅黑"/>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9050" algn="ctr">
                        <a:lnSpc>
                          <a:spcPct val="100000"/>
                        </a:lnSpc>
                        <a:spcBef>
                          <a:spcPts val="395"/>
                        </a:spcBef>
                      </a:pPr>
                      <a:r>
                        <a:rPr sz="1050" dirty="0">
                          <a:solidFill>
                            <a:srgbClr val="FF0000"/>
                          </a:solidFill>
                          <a:latin typeface="+mj-ea"/>
                          <a:ea typeface="+mj-ea"/>
                          <a:cs typeface="微软雅黑"/>
                        </a:rPr>
                        <a:t>估值2</a:t>
                      </a:r>
                      <a:r>
                        <a:rPr sz="1050" spc="-5" dirty="0">
                          <a:solidFill>
                            <a:srgbClr val="FF0000"/>
                          </a:solidFill>
                          <a:latin typeface="+mj-ea"/>
                          <a:ea typeface="+mj-ea"/>
                          <a:cs typeface="微软雅黑"/>
                        </a:rPr>
                        <a:t>10</a:t>
                      </a:r>
                      <a:r>
                        <a:rPr sz="1050" dirty="0">
                          <a:solidFill>
                            <a:srgbClr val="FF0000"/>
                          </a:solidFill>
                          <a:latin typeface="+mj-ea"/>
                          <a:ea typeface="+mj-ea"/>
                          <a:cs typeface="微软雅黑"/>
                        </a:rPr>
                        <a:t>亿美元</a:t>
                      </a:r>
                      <a:endParaRPr sz="1050">
                        <a:solidFill>
                          <a:srgbClr val="FF0000"/>
                        </a:solidFill>
                        <a:latin typeface="+mj-ea"/>
                        <a:ea typeface="+mj-ea"/>
                        <a:cs typeface="微软雅黑"/>
                      </a:endParaRPr>
                    </a:p>
                  </a:txBody>
                  <a:tcPr marL="0" marR="0" marT="5016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5"/>
                  </a:ext>
                </a:extLst>
              </a:tr>
              <a:tr h="210536">
                <a:tc>
                  <a:txBody>
                    <a:bodyPr/>
                    <a:lstStyle/>
                    <a:p>
                      <a:pPr marL="14604" algn="ctr">
                        <a:lnSpc>
                          <a:spcPct val="100000"/>
                        </a:lnSpc>
                        <a:spcBef>
                          <a:spcPts val="320"/>
                        </a:spcBef>
                      </a:pPr>
                      <a:r>
                        <a:rPr sz="1050" dirty="0">
                          <a:solidFill>
                            <a:srgbClr val="FF0000"/>
                          </a:solidFill>
                          <a:latin typeface="+mj-ea"/>
                          <a:ea typeface="+mj-ea"/>
                          <a:cs typeface="微软雅黑"/>
                        </a:rPr>
                        <a:t>6</a:t>
                      </a:r>
                      <a:endParaRPr sz="1050">
                        <a:solidFill>
                          <a:srgbClr val="FF0000"/>
                        </a:solidFill>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320"/>
                        </a:spcBef>
                      </a:pPr>
                      <a:r>
                        <a:rPr sz="1050" dirty="0">
                          <a:solidFill>
                            <a:srgbClr val="FF0000"/>
                          </a:solidFill>
                          <a:latin typeface="+mj-ea"/>
                          <a:ea typeface="+mj-ea"/>
                          <a:cs typeface="微软雅黑"/>
                        </a:rPr>
                        <a:t>商汤科技</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20"/>
                        </a:spcBef>
                      </a:pPr>
                      <a:r>
                        <a:rPr sz="1050" dirty="0">
                          <a:solidFill>
                            <a:srgbClr val="FF0000"/>
                          </a:solidFill>
                          <a:latin typeface="+mj-ea"/>
                          <a:ea typeface="+mj-ea"/>
                          <a:cs typeface="微软雅黑"/>
                        </a:rPr>
                        <a:t>计算机视觉技术、深度学习</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20"/>
                        </a:spcBef>
                      </a:pPr>
                      <a:r>
                        <a:rPr sz="1050" dirty="0">
                          <a:solidFill>
                            <a:srgbClr val="FF0000"/>
                          </a:solidFill>
                          <a:latin typeface="+mj-ea"/>
                          <a:ea typeface="+mj-ea"/>
                          <a:cs typeface="微软雅黑"/>
                        </a:rPr>
                        <a:t>安防</a:t>
                      </a:r>
                      <a:endParaRPr sz="1050">
                        <a:solidFill>
                          <a:srgbClr val="FF0000"/>
                        </a:solidFill>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20"/>
                        </a:spcBef>
                      </a:pPr>
                      <a:r>
                        <a:rPr sz="1050" dirty="0">
                          <a:solidFill>
                            <a:srgbClr val="FF0000"/>
                          </a:solidFill>
                          <a:latin typeface="+mj-ea"/>
                          <a:ea typeface="+mj-ea"/>
                          <a:cs typeface="微软雅黑"/>
                        </a:rPr>
                        <a:t>中国</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20"/>
                        </a:spcBef>
                      </a:pPr>
                      <a:r>
                        <a:rPr sz="1050" spc="-5" dirty="0">
                          <a:solidFill>
                            <a:srgbClr val="FF0000"/>
                          </a:solidFill>
                          <a:latin typeface="+mj-ea"/>
                          <a:ea typeface="+mj-ea"/>
                          <a:cs typeface="微软雅黑"/>
                        </a:rPr>
                        <a:t>2014年</a:t>
                      </a:r>
                      <a:endParaRPr sz="1050">
                        <a:solidFill>
                          <a:srgbClr val="FF0000"/>
                        </a:solidFill>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5875" algn="ctr">
                        <a:lnSpc>
                          <a:spcPct val="100000"/>
                        </a:lnSpc>
                        <a:spcBef>
                          <a:spcPts val="320"/>
                        </a:spcBef>
                      </a:pPr>
                      <a:r>
                        <a:rPr sz="1050" spc="-5" dirty="0">
                          <a:solidFill>
                            <a:srgbClr val="FF0000"/>
                          </a:solidFill>
                          <a:latin typeface="+mj-ea"/>
                          <a:ea typeface="+mj-ea"/>
                          <a:cs typeface="微软雅黑"/>
                        </a:rPr>
                        <a:t>D</a:t>
                      </a:r>
                      <a:r>
                        <a:rPr sz="1050" dirty="0">
                          <a:solidFill>
                            <a:srgbClr val="FF0000"/>
                          </a:solidFill>
                          <a:latin typeface="+mj-ea"/>
                          <a:ea typeface="+mj-ea"/>
                          <a:cs typeface="微软雅黑"/>
                        </a:rPr>
                        <a:t>轮融资</a:t>
                      </a:r>
                      <a:endParaRPr sz="1050">
                        <a:solidFill>
                          <a:srgbClr val="FF0000"/>
                        </a:solidFill>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20"/>
                        </a:spcBef>
                      </a:pPr>
                      <a:r>
                        <a:rPr sz="1050" dirty="0">
                          <a:solidFill>
                            <a:srgbClr val="FF0000"/>
                          </a:solidFill>
                          <a:latin typeface="+mj-ea"/>
                          <a:ea typeface="+mj-ea"/>
                          <a:cs typeface="微软雅黑"/>
                        </a:rPr>
                        <a:t>估值7</a:t>
                      </a:r>
                      <a:r>
                        <a:rPr sz="1050" spc="-5" dirty="0">
                          <a:solidFill>
                            <a:srgbClr val="FF0000"/>
                          </a:solidFill>
                          <a:latin typeface="+mj-ea"/>
                          <a:ea typeface="+mj-ea"/>
                          <a:cs typeface="微软雅黑"/>
                        </a:rPr>
                        <a:t>0</a:t>
                      </a:r>
                      <a:r>
                        <a:rPr sz="1050" dirty="0">
                          <a:solidFill>
                            <a:srgbClr val="FF0000"/>
                          </a:solidFill>
                          <a:latin typeface="+mj-ea"/>
                          <a:ea typeface="+mj-ea"/>
                          <a:cs typeface="微软雅黑"/>
                        </a:rPr>
                        <a:t>亿美元</a:t>
                      </a:r>
                      <a:endParaRPr sz="1050">
                        <a:solidFill>
                          <a:srgbClr val="FF0000"/>
                        </a:solidFill>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6"/>
                  </a:ext>
                </a:extLst>
              </a:tr>
              <a:tr h="210536">
                <a:tc>
                  <a:txBody>
                    <a:bodyPr/>
                    <a:lstStyle/>
                    <a:p>
                      <a:pPr marL="14604" algn="ctr">
                        <a:lnSpc>
                          <a:spcPct val="100000"/>
                        </a:lnSpc>
                        <a:spcBef>
                          <a:spcPts val="345"/>
                        </a:spcBef>
                      </a:pPr>
                      <a:r>
                        <a:rPr sz="1050" dirty="0">
                          <a:solidFill>
                            <a:srgbClr val="FF0000"/>
                          </a:solidFill>
                          <a:latin typeface="+mj-ea"/>
                          <a:ea typeface="+mj-ea"/>
                          <a:cs typeface="微软雅黑"/>
                        </a:rPr>
                        <a:t>7</a:t>
                      </a:r>
                      <a:endParaRPr sz="1050">
                        <a:solidFill>
                          <a:srgbClr val="FF0000"/>
                        </a:solidFill>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635" algn="ctr">
                        <a:lnSpc>
                          <a:spcPct val="100000"/>
                        </a:lnSpc>
                        <a:spcBef>
                          <a:spcPts val="345"/>
                        </a:spcBef>
                      </a:pPr>
                      <a:r>
                        <a:rPr sz="1050" dirty="0">
                          <a:solidFill>
                            <a:srgbClr val="FF0000"/>
                          </a:solidFill>
                          <a:latin typeface="+mj-ea"/>
                          <a:ea typeface="+mj-ea"/>
                          <a:cs typeface="微软雅黑"/>
                        </a:rPr>
                        <a:t>旷视科技</a:t>
                      </a:r>
                      <a:endParaRPr sz="1050">
                        <a:solidFill>
                          <a:srgbClr val="FF0000"/>
                        </a:solidFill>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45"/>
                        </a:spcBef>
                      </a:pPr>
                      <a:r>
                        <a:rPr sz="1050" dirty="0">
                          <a:solidFill>
                            <a:srgbClr val="FF0000"/>
                          </a:solidFill>
                          <a:latin typeface="+mj-ea"/>
                          <a:ea typeface="+mj-ea"/>
                          <a:cs typeface="微软雅黑"/>
                        </a:rPr>
                        <a:t>计算机视觉技术等</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45"/>
                        </a:spcBef>
                      </a:pPr>
                      <a:r>
                        <a:rPr sz="1050" dirty="0">
                          <a:solidFill>
                            <a:srgbClr val="FF0000"/>
                          </a:solidFill>
                          <a:latin typeface="+mj-ea"/>
                          <a:ea typeface="+mj-ea"/>
                          <a:cs typeface="微软雅黑"/>
                        </a:rPr>
                        <a:t>安防</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45"/>
                        </a:spcBef>
                      </a:pPr>
                      <a:r>
                        <a:rPr sz="1050" dirty="0">
                          <a:solidFill>
                            <a:srgbClr val="FF0000"/>
                          </a:solidFill>
                          <a:latin typeface="+mj-ea"/>
                          <a:ea typeface="+mj-ea"/>
                          <a:cs typeface="微软雅黑"/>
                        </a:rPr>
                        <a:t>中国</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45"/>
                        </a:spcBef>
                      </a:pPr>
                      <a:r>
                        <a:rPr sz="1050" spc="-5" dirty="0">
                          <a:solidFill>
                            <a:srgbClr val="FF0000"/>
                          </a:solidFill>
                          <a:latin typeface="+mj-ea"/>
                          <a:ea typeface="+mj-ea"/>
                          <a:cs typeface="微软雅黑"/>
                        </a:rPr>
                        <a:t>2011年</a:t>
                      </a:r>
                      <a:endParaRPr sz="1050" dirty="0">
                        <a:solidFill>
                          <a:srgbClr val="FF0000"/>
                        </a:solidFill>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5875" algn="ctr">
                        <a:lnSpc>
                          <a:spcPct val="100000"/>
                        </a:lnSpc>
                        <a:spcBef>
                          <a:spcPts val="345"/>
                        </a:spcBef>
                      </a:pPr>
                      <a:r>
                        <a:rPr sz="1050" spc="-5" dirty="0">
                          <a:solidFill>
                            <a:srgbClr val="FF0000"/>
                          </a:solidFill>
                          <a:latin typeface="+mj-ea"/>
                          <a:ea typeface="+mj-ea"/>
                          <a:cs typeface="微软雅黑"/>
                        </a:rPr>
                        <a:t>D</a:t>
                      </a:r>
                      <a:r>
                        <a:rPr sz="1050" dirty="0">
                          <a:solidFill>
                            <a:srgbClr val="FF0000"/>
                          </a:solidFill>
                          <a:latin typeface="+mj-ea"/>
                          <a:ea typeface="+mj-ea"/>
                          <a:cs typeface="微软雅黑"/>
                        </a:rPr>
                        <a:t>轮融资</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45"/>
                        </a:spcBef>
                      </a:pPr>
                      <a:r>
                        <a:rPr sz="1050" dirty="0">
                          <a:solidFill>
                            <a:srgbClr val="FF0000"/>
                          </a:solidFill>
                          <a:latin typeface="+mj-ea"/>
                          <a:ea typeface="+mj-ea"/>
                          <a:cs typeface="微软雅黑"/>
                        </a:rPr>
                        <a:t>估值4</a:t>
                      </a:r>
                      <a:r>
                        <a:rPr sz="1050" spc="-5" dirty="0">
                          <a:solidFill>
                            <a:srgbClr val="FF0000"/>
                          </a:solidFill>
                          <a:latin typeface="+mj-ea"/>
                          <a:ea typeface="+mj-ea"/>
                          <a:cs typeface="微软雅黑"/>
                        </a:rPr>
                        <a:t>0</a:t>
                      </a:r>
                      <a:r>
                        <a:rPr sz="1050" dirty="0">
                          <a:solidFill>
                            <a:srgbClr val="FF0000"/>
                          </a:solidFill>
                          <a:latin typeface="+mj-ea"/>
                          <a:ea typeface="+mj-ea"/>
                          <a:cs typeface="微软雅黑"/>
                        </a:rPr>
                        <a:t>亿美元</a:t>
                      </a:r>
                      <a:endParaRPr sz="1050">
                        <a:solidFill>
                          <a:srgbClr val="FF0000"/>
                        </a:solidFill>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7"/>
                  </a:ext>
                </a:extLst>
              </a:tr>
              <a:tr h="210536">
                <a:tc>
                  <a:txBody>
                    <a:bodyPr/>
                    <a:lstStyle/>
                    <a:p>
                      <a:pPr marL="14604" algn="ctr">
                        <a:lnSpc>
                          <a:spcPct val="100000"/>
                        </a:lnSpc>
                        <a:spcBef>
                          <a:spcPts val="375"/>
                        </a:spcBef>
                      </a:pPr>
                      <a:r>
                        <a:rPr sz="1050" dirty="0">
                          <a:solidFill>
                            <a:srgbClr val="FF0000"/>
                          </a:solidFill>
                          <a:latin typeface="+mj-ea"/>
                          <a:ea typeface="+mj-ea"/>
                          <a:cs typeface="微软雅黑"/>
                        </a:rPr>
                        <a:t>8</a:t>
                      </a:r>
                      <a:endParaRPr sz="1050">
                        <a:solidFill>
                          <a:srgbClr val="FF0000"/>
                        </a:solidFill>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375"/>
                        </a:spcBef>
                      </a:pPr>
                      <a:r>
                        <a:rPr sz="1050" dirty="0">
                          <a:solidFill>
                            <a:srgbClr val="FF0000"/>
                          </a:solidFill>
                          <a:latin typeface="+mj-ea"/>
                          <a:ea typeface="+mj-ea"/>
                          <a:cs typeface="微软雅黑"/>
                        </a:rPr>
                        <a:t>科大讯飞</a:t>
                      </a:r>
                      <a:endParaRPr sz="1050">
                        <a:solidFill>
                          <a:srgbClr val="FF0000"/>
                        </a:solidFill>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75"/>
                        </a:spcBef>
                      </a:pPr>
                      <a:r>
                        <a:rPr sz="1050" dirty="0">
                          <a:solidFill>
                            <a:srgbClr val="FF0000"/>
                          </a:solidFill>
                          <a:latin typeface="+mj-ea"/>
                          <a:ea typeface="+mj-ea"/>
                          <a:cs typeface="微软雅黑"/>
                        </a:rPr>
                        <a:t>智能语音技术</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dirty="0">
                          <a:solidFill>
                            <a:srgbClr val="FF0000"/>
                          </a:solidFill>
                          <a:latin typeface="+mj-ea"/>
                          <a:ea typeface="+mj-ea"/>
                          <a:cs typeface="微软雅黑"/>
                        </a:rPr>
                        <a:t>综合</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75"/>
                        </a:spcBef>
                      </a:pPr>
                      <a:r>
                        <a:rPr sz="1050" dirty="0">
                          <a:solidFill>
                            <a:srgbClr val="FF0000"/>
                          </a:solidFill>
                          <a:latin typeface="+mj-ea"/>
                          <a:ea typeface="+mj-ea"/>
                          <a:cs typeface="微软雅黑"/>
                        </a:rPr>
                        <a:t>中国</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75"/>
                        </a:spcBef>
                      </a:pPr>
                      <a:r>
                        <a:rPr sz="1050" spc="-5" dirty="0">
                          <a:solidFill>
                            <a:srgbClr val="FF0000"/>
                          </a:solidFill>
                          <a:latin typeface="+mj-ea"/>
                          <a:ea typeface="+mj-ea"/>
                          <a:cs typeface="微软雅黑"/>
                        </a:rPr>
                        <a:t>1999年</a:t>
                      </a:r>
                      <a:endParaRPr sz="1050" dirty="0">
                        <a:solidFill>
                          <a:srgbClr val="FF0000"/>
                        </a:solidFill>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75"/>
                        </a:spcBef>
                      </a:pPr>
                      <a:r>
                        <a:rPr sz="1050" dirty="0">
                          <a:solidFill>
                            <a:srgbClr val="FF0000"/>
                          </a:solidFill>
                          <a:latin typeface="+mj-ea"/>
                          <a:ea typeface="+mj-ea"/>
                          <a:cs typeface="微软雅黑"/>
                        </a:rPr>
                        <a:t>上市</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375"/>
                        </a:spcBef>
                      </a:pPr>
                      <a:r>
                        <a:rPr sz="1050" dirty="0">
                          <a:solidFill>
                            <a:srgbClr val="FF0000"/>
                          </a:solidFill>
                          <a:latin typeface="+mj-ea"/>
                          <a:ea typeface="+mj-ea"/>
                          <a:cs typeface="微软雅黑"/>
                        </a:rPr>
                        <a:t>市值1</a:t>
                      </a:r>
                      <a:r>
                        <a:rPr sz="1050" spc="-5" dirty="0">
                          <a:solidFill>
                            <a:srgbClr val="FF0000"/>
                          </a:solidFill>
                          <a:latin typeface="+mj-ea"/>
                          <a:ea typeface="+mj-ea"/>
                          <a:cs typeface="微软雅黑"/>
                        </a:rPr>
                        <a:t>08</a:t>
                      </a:r>
                      <a:r>
                        <a:rPr sz="1050" dirty="0">
                          <a:solidFill>
                            <a:srgbClr val="FF0000"/>
                          </a:solidFill>
                          <a:latin typeface="+mj-ea"/>
                          <a:ea typeface="+mj-ea"/>
                          <a:cs typeface="微软雅黑"/>
                        </a:rPr>
                        <a:t>亿美元</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08"/>
                  </a:ext>
                </a:extLst>
              </a:tr>
              <a:tr h="328436">
                <a:tc>
                  <a:txBody>
                    <a:bodyPr/>
                    <a:lstStyle/>
                    <a:p>
                      <a:pPr marL="14604" algn="ctr">
                        <a:lnSpc>
                          <a:spcPct val="100000"/>
                        </a:lnSpc>
                        <a:spcBef>
                          <a:spcPts val="900"/>
                        </a:spcBef>
                      </a:pPr>
                      <a:r>
                        <a:rPr sz="1050" dirty="0">
                          <a:latin typeface="+mj-ea"/>
                          <a:ea typeface="+mj-ea"/>
                          <a:cs typeface="微软雅黑"/>
                        </a:rPr>
                        <a:t>9</a:t>
                      </a:r>
                      <a:endParaRPr sz="1050">
                        <a:latin typeface="+mj-ea"/>
                        <a:ea typeface="+mj-ea"/>
                        <a:cs typeface="微软雅黑"/>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spc="-5" dirty="0">
                          <a:latin typeface="+mj-ea"/>
                          <a:ea typeface="+mj-ea"/>
                          <a:cs typeface="微软雅黑"/>
                        </a:rPr>
                        <a:t>Automation</a:t>
                      </a:r>
                      <a:r>
                        <a:rPr sz="1050" spc="-85" dirty="0">
                          <a:latin typeface="+mj-ea"/>
                          <a:ea typeface="+mj-ea"/>
                          <a:cs typeface="微软雅黑"/>
                        </a:rPr>
                        <a:t> </a:t>
                      </a:r>
                      <a:r>
                        <a:rPr sz="1050" spc="-5" dirty="0">
                          <a:latin typeface="+mj-ea"/>
                          <a:ea typeface="+mj-ea"/>
                          <a:cs typeface="微软雅黑"/>
                        </a:rPr>
                        <a:t>Anywhere</a:t>
                      </a:r>
                      <a:endParaRPr sz="1050">
                        <a:latin typeface="+mj-ea"/>
                        <a:ea typeface="+mj-ea"/>
                        <a:cs typeface="微软雅黑"/>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38225" marR="80645" indent="-952500">
                        <a:lnSpc>
                          <a:spcPct val="116700"/>
                        </a:lnSpc>
                      </a:pPr>
                      <a:r>
                        <a:rPr sz="1050" dirty="0" err="1">
                          <a:latin typeface="+mj-ea"/>
                          <a:ea typeface="+mj-ea"/>
                          <a:cs typeface="微软雅黑"/>
                        </a:rPr>
                        <a:t>自然语言处理技术、非结构化数据认知</a:t>
                      </a:r>
                      <a:endParaRPr sz="1050" dirty="0">
                        <a:latin typeface="+mj-ea"/>
                        <a:ea typeface="+mj-ea"/>
                        <a:cs typeface="微软雅黑"/>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900"/>
                        </a:spcBef>
                      </a:pPr>
                      <a:r>
                        <a:rPr sz="1050" dirty="0">
                          <a:latin typeface="+mj-ea"/>
                          <a:ea typeface="+mj-ea"/>
                          <a:cs typeface="微软雅黑"/>
                        </a:rPr>
                        <a:t>企业管理</a:t>
                      </a: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900"/>
                        </a:spcBef>
                      </a:pPr>
                      <a:r>
                        <a:rPr sz="1050" dirty="0">
                          <a:latin typeface="+mj-ea"/>
                          <a:ea typeface="+mj-ea"/>
                          <a:cs typeface="微软雅黑"/>
                        </a:rPr>
                        <a:t>美国</a:t>
                      </a:r>
                      <a:endParaRPr sz="1050">
                        <a:latin typeface="+mj-ea"/>
                        <a:ea typeface="+mj-ea"/>
                        <a:cs typeface="微软雅黑"/>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900"/>
                        </a:spcBef>
                      </a:pPr>
                      <a:r>
                        <a:rPr sz="1050" spc="-5" dirty="0">
                          <a:latin typeface="+mj-ea"/>
                          <a:ea typeface="+mj-ea"/>
                          <a:cs typeface="微软雅黑"/>
                        </a:rPr>
                        <a:t>2003年</a:t>
                      </a:r>
                      <a:endParaRPr sz="1050">
                        <a:latin typeface="+mj-ea"/>
                        <a:ea typeface="+mj-ea"/>
                        <a:cs typeface="微软雅黑"/>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900"/>
                        </a:spcBef>
                      </a:pPr>
                      <a:r>
                        <a:rPr sz="1050" spc="-5" dirty="0">
                          <a:latin typeface="+mj-ea"/>
                          <a:ea typeface="+mj-ea"/>
                          <a:cs typeface="微软雅黑"/>
                        </a:rPr>
                        <a:t>B</a:t>
                      </a:r>
                      <a:r>
                        <a:rPr sz="1050" dirty="0">
                          <a:latin typeface="+mj-ea"/>
                          <a:ea typeface="+mj-ea"/>
                          <a:cs typeface="微软雅黑"/>
                        </a:rPr>
                        <a:t>轮融资</a:t>
                      </a:r>
                      <a:endParaRPr sz="1050">
                        <a:latin typeface="+mj-ea"/>
                        <a:ea typeface="+mj-ea"/>
                        <a:cs typeface="微软雅黑"/>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900"/>
                        </a:spcBef>
                      </a:pPr>
                      <a:r>
                        <a:rPr sz="1050" dirty="0">
                          <a:latin typeface="+mj-ea"/>
                          <a:ea typeface="+mj-ea"/>
                          <a:cs typeface="微软雅黑"/>
                        </a:rPr>
                        <a:t>估值6</a:t>
                      </a:r>
                      <a:r>
                        <a:rPr sz="1050" spc="-5" dirty="0">
                          <a:latin typeface="+mj-ea"/>
                          <a:ea typeface="+mj-ea"/>
                          <a:cs typeface="微软雅黑"/>
                        </a:rPr>
                        <a:t>8</a:t>
                      </a:r>
                      <a:r>
                        <a:rPr sz="1050" dirty="0">
                          <a:latin typeface="+mj-ea"/>
                          <a:ea typeface="+mj-ea"/>
                          <a:cs typeface="微软雅黑"/>
                        </a:rPr>
                        <a:t>亿美元</a:t>
                      </a:r>
                      <a:endParaRPr sz="1050">
                        <a:latin typeface="+mj-ea"/>
                        <a:ea typeface="+mj-ea"/>
                        <a:cs typeface="微软雅黑"/>
                      </a:endParaRPr>
                    </a:p>
                  </a:txBody>
                  <a:tcPr marL="0" marR="0" marT="1143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09"/>
                  </a:ext>
                </a:extLst>
              </a:tr>
              <a:tr h="210536">
                <a:tc>
                  <a:txBody>
                    <a:bodyPr/>
                    <a:lstStyle/>
                    <a:p>
                      <a:pPr marL="12700" algn="ctr">
                        <a:lnSpc>
                          <a:spcPct val="100000"/>
                        </a:lnSpc>
                        <a:spcBef>
                          <a:spcPts val="390"/>
                        </a:spcBef>
                      </a:pPr>
                      <a:r>
                        <a:rPr sz="1050" spc="-5" dirty="0">
                          <a:latin typeface="+mj-ea"/>
                          <a:ea typeface="+mj-ea"/>
                          <a:cs typeface="微软雅黑"/>
                        </a:rPr>
                        <a:t>10</a:t>
                      </a:r>
                      <a:endParaRPr sz="1050">
                        <a:latin typeface="+mj-ea"/>
                        <a:ea typeface="+mj-ea"/>
                        <a:cs typeface="微软雅黑"/>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4604" algn="ctr">
                        <a:lnSpc>
                          <a:spcPct val="100000"/>
                        </a:lnSpc>
                        <a:spcBef>
                          <a:spcPts val="390"/>
                        </a:spcBef>
                      </a:pPr>
                      <a:r>
                        <a:rPr sz="1050" spc="-5" dirty="0">
                          <a:latin typeface="+mj-ea"/>
                          <a:ea typeface="+mj-ea"/>
                          <a:cs typeface="微软雅黑"/>
                        </a:rPr>
                        <a:t>IBM</a:t>
                      </a:r>
                      <a:r>
                        <a:rPr sz="1050" spc="-65" dirty="0">
                          <a:latin typeface="+mj-ea"/>
                          <a:ea typeface="+mj-ea"/>
                          <a:cs typeface="微软雅黑"/>
                        </a:rPr>
                        <a:t> </a:t>
                      </a:r>
                      <a:r>
                        <a:rPr sz="1050" spc="-10" dirty="0">
                          <a:latin typeface="+mj-ea"/>
                          <a:ea typeface="+mj-ea"/>
                          <a:cs typeface="微软雅黑"/>
                        </a:rPr>
                        <a:t>Watson（IBM</a:t>
                      </a:r>
                      <a:r>
                        <a:rPr sz="1050" dirty="0">
                          <a:latin typeface="+mj-ea"/>
                          <a:ea typeface="+mj-ea"/>
                          <a:cs typeface="微软雅黑"/>
                        </a:rPr>
                        <a:t>沃森）</a:t>
                      </a:r>
                      <a:endParaRPr sz="1050">
                        <a:latin typeface="+mj-ea"/>
                        <a:ea typeface="+mj-ea"/>
                        <a:cs typeface="微软雅黑"/>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90"/>
                        </a:spcBef>
                      </a:pPr>
                      <a:r>
                        <a:rPr sz="1050" dirty="0">
                          <a:latin typeface="+mj-ea"/>
                          <a:ea typeface="+mj-ea"/>
                          <a:cs typeface="微软雅黑"/>
                        </a:rPr>
                        <a:t>深度学习、智适应学习技术</a:t>
                      </a:r>
                      <a:endParaRPr sz="1050">
                        <a:latin typeface="+mj-ea"/>
                        <a:ea typeface="+mj-ea"/>
                        <a:cs typeface="微软雅黑"/>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90"/>
                        </a:spcBef>
                      </a:pPr>
                      <a:r>
                        <a:rPr sz="1050" dirty="0">
                          <a:latin typeface="+mj-ea"/>
                          <a:ea typeface="+mj-ea"/>
                          <a:cs typeface="微软雅黑"/>
                        </a:rPr>
                        <a:t>计算机</a:t>
                      </a: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90"/>
                        </a:spcBef>
                      </a:pPr>
                      <a:r>
                        <a:rPr sz="1050" dirty="0">
                          <a:latin typeface="+mj-ea"/>
                          <a:ea typeface="+mj-ea"/>
                          <a:cs typeface="微软雅黑"/>
                        </a:rPr>
                        <a:t>美国</a:t>
                      </a:r>
                      <a:endParaRPr sz="1050">
                        <a:latin typeface="+mj-ea"/>
                        <a:ea typeface="+mj-ea"/>
                        <a:cs typeface="微软雅黑"/>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90"/>
                        </a:spcBef>
                      </a:pPr>
                      <a:r>
                        <a:rPr sz="1050" spc="-5" dirty="0">
                          <a:latin typeface="+mj-ea"/>
                          <a:ea typeface="+mj-ea"/>
                          <a:cs typeface="微软雅黑"/>
                        </a:rPr>
                        <a:t>1911年</a:t>
                      </a:r>
                      <a:endParaRPr sz="1050">
                        <a:latin typeface="+mj-ea"/>
                        <a:ea typeface="+mj-ea"/>
                        <a:cs typeface="微软雅黑"/>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90"/>
                        </a:spcBef>
                      </a:pPr>
                      <a:r>
                        <a:rPr sz="1050" dirty="0">
                          <a:latin typeface="+mj-ea"/>
                          <a:ea typeface="+mj-ea"/>
                          <a:cs typeface="微软雅黑"/>
                        </a:rPr>
                        <a:t>上市</a:t>
                      </a:r>
                      <a:endParaRPr sz="1050">
                        <a:latin typeface="+mj-ea"/>
                        <a:ea typeface="+mj-ea"/>
                        <a:cs typeface="微软雅黑"/>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7780" algn="ctr">
                        <a:lnSpc>
                          <a:spcPct val="100000"/>
                        </a:lnSpc>
                        <a:spcBef>
                          <a:spcPts val="390"/>
                        </a:spcBef>
                      </a:pPr>
                      <a:r>
                        <a:rPr sz="1050" dirty="0">
                          <a:latin typeface="+mj-ea"/>
                          <a:ea typeface="+mj-ea"/>
                          <a:cs typeface="微软雅黑"/>
                        </a:rPr>
                        <a:t>市值1</a:t>
                      </a:r>
                      <a:r>
                        <a:rPr sz="1050" spc="-5" dirty="0">
                          <a:latin typeface="+mj-ea"/>
                          <a:ea typeface="+mj-ea"/>
                          <a:cs typeface="微软雅黑"/>
                        </a:rPr>
                        <a:t>198</a:t>
                      </a:r>
                      <a:r>
                        <a:rPr sz="1050" dirty="0">
                          <a:latin typeface="+mj-ea"/>
                          <a:ea typeface="+mj-ea"/>
                          <a:cs typeface="微软雅黑"/>
                        </a:rPr>
                        <a:t>亿美元</a:t>
                      </a:r>
                      <a:endParaRPr sz="1050">
                        <a:latin typeface="+mj-ea"/>
                        <a:ea typeface="+mj-ea"/>
                        <a:cs typeface="微软雅黑"/>
                      </a:endParaRPr>
                    </a:p>
                  </a:txBody>
                  <a:tcPr marL="0" marR="0" marT="4953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0"/>
                  </a:ext>
                </a:extLst>
              </a:tr>
              <a:tr h="210536">
                <a:tc>
                  <a:txBody>
                    <a:bodyPr/>
                    <a:lstStyle/>
                    <a:p>
                      <a:pPr marL="12700" algn="ctr">
                        <a:lnSpc>
                          <a:spcPct val="100000"/>
                        </a:lnSpc>
                        <a:spcBef>
                          <a:spcPts val="415"/>
                        </a:spcBef>
                      </a:pPr>
                      <a:r>
                        <a:rPr sz="1050" spc="-5" dirty="0">
                          <a:solidFill>
                            <a:srgbClr val="FF0000"/>
                          </a:solidFill>
                          <a:latin typeface="+mj-ea"/>
                          <a:ea typeface="+mj-ea"/>
                          <a:cs typeface="微软雅黑"/>
                        </a:rPr>
                        <a:t>11</a:t>
                      </a:r>
                      <a:endParaRPr sz="1050" dirty="0">
                        <a:solidFill>
                          <a:srgbClr val="FF0000"/>
                        </a:solidFill>
                        <a:latin typeface="+mj-ea"/>
                        <a:ea typeface="+mj-ea"/>
                        <a:cs typeface="微软雅黑"/>
                      </a:endParaRP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8890" algn="ctr">
                        <a:lnSpc>
                          <a:spcPct val="100000"/>
                        </a:lnSpc>
                        <a:spcBef>
                          <a:spcPts val="415"/>
                        </a:spcBef>
                      </a:pPr>
                      <a:r>
                        <a:rPr sz="1050" dirty="0">
                          <a:solidFill>
                            <a:srgbClr val="FF0000"/>
                          </a:solidFill>
                          <a:latin typeface="+mj-ea"/>
                          <a:ea typeface="+mj-ea"/>
                          <a:cs typeface="微软雅黑"/>
                        </a:rPr>
                        <a:t>松鼠</a:t>
                      </a:r>
                      <a:r>
                        <a:rPr sz="1050" spc="-5" dirty="0">
                          <a:solidFill>
                            <a:srgbClr val="FF0000"/>
                          </a:solidFill>
                          <a:latin typeface="+mj-ea"/>
                          <a:ea typeface="+mj-ea"/>
                          <a:cs typeface="微软雅黑"/>
                        </a:rPr>
                        <a:t>AI</a:t>
                      </a:r>
                      <a:r>
                        <a:rPr sz="1050" spc="-100" dirty="0">
                          <a:solidFill>
                            <a:srgbClr val="FF0000"/>
                          </a:solidFill>
                          <a:latin typeface="+mj-ea"/>
                          <a:ea typeface="+mj-ea"/>
                          <a:cs typeface="微软雅黑"/>
                        </a:rPr>
                        <a:t> </a:t>
                      </a:r>
                      <a:r>
                        <a:rPr sz="1050" spc="-5" dirty="0">
                          <a:solidFill>
                            <a:srgbClr val="FF0000"/>
                          </a:solidFill>
                          <a:latin typeface="+mj-ea"/>
                          <a:ea typeface="+mj-ea"/>
                          <a:cs typeface="微软雅黑"/>
                        </a:rPr>
                        <a:t>1</a:t>
                      </a:r>
                      <a:r>
                        <a:rPr sz="1050" dirty="0">
                          <a:solidFill>
                            <a:srgbClr val="FF0000"/>
                          </a:solidFill>
                          <a:latin typeface="+mj-ea"/>
                          <a:ea typeface="+mj-ea"/>
                          <a:cs typeface="微软雅黑"/>
                        </a:rPr>
                        <a:t>对1</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415"/>
                        </a:spcBef>
                      </a:pPr>
                      <a:r>
                        <a:rPr sz="1050" dirty="0">
                          <a:solidFill>
                            <a:srgbClr val="FF0000"/>
                          </a:solidFill>
                          <a:latin typeface="+mj-ea"/>
                          <a:ea typeface="+mj-ea"/>
                          <a:cs typeface="微软雅黑"/>
                        </a:rPr>
                        <a:t>智适应学习技术、机器学习</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415"/>
                        </a:spcBef>
                      </a:pPr>
                      <a:r>
                        <a:rPr sz="1050" dirty="0">
                          <a:solidFill>
                            <a:srgbClr val="FF0000"/>
                          </a:solidFill>
                          <a:latin typeface="+mj-ea"/>
                          <a:ea typeface="+mj-ea"/>
                          <a:cs typeface="微软雅黑"/>
                        </a:rPr>
                        <a:t>教育</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415"/>
                        </a:spcBef>
                      </a:pPr>
                      <a:r>
                        <a:rPr sz="1050" dirty="0">
                          <a:solidFill>
                            <a:srgbClr val="FF0000"/>
                          </a:solidFill>
                          <a:latin typeface="+mj-ea"/>
                          <a:ea typeface="+mj-ea"/>
                          <a:cs typeface="微软雅黑"/>
                        </a:rPr>
                        <a:t>中国</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415"/>
                        </a:spcBef>
                      </a:pPr>
                      <a:r>
                        <a:rPr sz="1050" spc="-5" dirty="0">
                          <a:solidFill>
                            <a:srgbClr val="FF0000"/>
                          </a:solidFill>
                          <a:latin typeface="+mj-ea"/>
                          <a:ea typeface="+mj-ea"/>
                          <a:cs typeface="微软雅黑"/>
                        </a:rPr>
                        <a:t>2015年</a:t>
                      </a:r>
                      <a:endParaRPr sz="1050" dirty="0">
                        <a:solidFill>
                          <a:srgbClr val="FF0000"/>
                        </a:solidFill>
                        <a:latin typeface="+mj-ea"/>
                        <a:ea typeface="+mj-ea"/>
                        <a:cs typeface="微软雅黑"/>
                      </a:endParaRP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8255" algn="ctr">
                        <a:lnSpc>
                          <a:spcPct val="100000"/>
                        </a:lnSpc>
                        <a:spcBef>
                          <a:spcPts val="415"/>
                        </a:spcBef>
                      </a:pPr>
                      <a:r>
                        <a:rPr sz="1050" spc="-5" dirty="0">
                          <a:solidFill>
                            <a:srgbClr val="FF0000"/>
                          </a:solidFill>
                          <a:latin typeface="+mj-ea"/>
                          <a:ea typeface="+mj-ea"/>
                          <a:cs typeface="微软雅黑"/>
                        </a:rPr>
                        <a:t>A</a:t>
                      </a:r>
                      <a:r>
                        <a:rPr sz="1050" dirty="0">
                          <a:solidFill>
                            <a:srgbClr val="FF0000"/>
                          </a:solidFill>
                          <a:latin typeface="+mj-ea"/>
                          <a:ea typeface="+mj-ea"/>
                          <a:cs typeface="微软雅黑"/>
                        </a:rPr>
                        <a:t>轮融资</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415"/>
                        </a:spcBef>
                      </a:pPr>
                      <a:r>
                        <a:rPr sz="1050" dirty="0">
                          <a:solidFill>
                            <a:srgbClr val="FF0000"/>
                          </a:solidFill>
                          <a:latin typeface="+mj-ea"/>
                          <a:ea typeface="+mj-ea"/>
                          <a:cs typeface="微软雅黑"/>
                        </a:rPr>
                        <a:t>估值1</a:t>
                      </a:r>
                      <a:r>
                        <a:rPr sz="1050" spc="-5" dirty="0">
                          <a:solidFill>
                            <a:srgbClr val="FF0000"/>
                          </a:solidFill>
                          <a:latin typeface="+mj-ea"/>
                          <a:ea typeface="+mj-ea"/>
                          <a:cs typeface="微软雅黑"/>
                        </a:rPr>
                        <a:t>1</a:t>
                      </a:r>
                      <a:r>
                        <a:rPr sz="1050" dirty="0">
                          <a:solidFill>
                            <a:srgbClr val="FF0000"/>
                          </a:solidFill>
                          <a:latin typeface="+mj-ea"/>
                          <a:ea typeface="+mj-ea"/>
                          <a:cs typeface="微软雅黑"/>
                        </a:rPr>
                        <a:t>亿美元</a:t>
                      </a:r>
                    </a:p>
                  </a:txBody>
                  <a:tcPr marL="0" marR="0" marT="5270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1"/>
                  </a:ext>
                </a:extLst>
              </a:tr>
              <a:tr h="329839">
                <a:tc>
                  <a:txBody>
                    <a:bodyPr/>
                    <a:lstStyle/>
                    <a:p>
                      <a:pPr marL="12700" algn="ctr">
                        <a:lnSpc>
                          <a:spcPct val="100000"/>
                        </a:lnSpc>
                        <a:spcBef>
                          <a:spcPts val="840"/>
                        </a:spcBef>
                      </a:pPr>
                      <a:r>
                        <a:rPr sz="1050" spc="-5" dirty="0">
                          <a:solidFill>
                            <a:srgbClr val="FF0000"/>
                          </a:solidFill>
                          <a:latin typeface="+mj-ea"/>
                          <a:ea typeface="+mj-ea"/>
                          <a:cs typeface="微软雅黑"/>
                        </a:rPr>
                        <a:t>12</a:t>
                      </a:r>
                      <a:endParaRPr sz="1050" dirty="0">
                        <a:solidFill>
                          <a:srgbClr val="FF0000"/>
                        </a:solidFill>
                        <a:latin typeface="+mj-ea"/>
                        <a:ea typeface="+mj-ea"/>
                        <a:cs typeface="微软雅黑"/>
                      </a:endParaRP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635" algn="ctr">
                        <a:lnSpc>
                          <a:spcPct val="100000"/>
                        </a:lnSpc>
                        <a:spcBef>
                          <a:spcPts val="840"/>
                        </a:spcBef>
                      </a:pPr>
                      <a:r>
                        <a:rPr sz="1050" dirty="0">
                          <a:solidFill>
                            <a:srgbClr val="FF0000"/>
                          </a:solidFill>
                          <a:latin typeface="+mj-ea"/>
                          <a:ea typeface="+mj-ea"/>
                          <a:cs typeface="微软雅黑"/>
                        </a:rPr>
                        <a:t>字节跳动</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466725" marR="80645" indent="-381000">
                        <a:lnSpc>
                          <a:spcPts val="1400"/>
                        </a:lnSpc>
                        <a:spcBef>
                          <a:spcPts val="20"/>
                        </a:spcBef>
                      </a:pPr>
                      <a:r>
                        <a:rPr sz="1050" dirty="0">
                          <a:solidFill>
                            <a:srgbClr val="FF0000"/>
                          </a:solidFill>
                          <a:latin typeface="+mj-ea"/>
                          <a:ea typeface="+mj-ea"/>
                          <a:cs typeface="微软雅黑"/>
                        </a:rPr>
                        <a:t>跨媒体分析推理技术、深度学习、自 然语言处理、图像识别</a:t>
                      </a:r>
                    </a:p>
                  </a:txBody>
                  <a:tcPr marL="0" marR="0" marT="25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840"/>
                        </a:spcBef>
                      </a:pPr>
                      <a:r>
                        <a:rPr sz="1050" dirty="0">
                          <a:solidFill>
                            <a:srgbClr val="FF0000"/>
                          </a:solidFill>
                          <a:latin typeface="+mj-ea"/>
                          <a:ea typeface="+mj-ea"/>
                          <a:cs typeface="微软雅黑"/>
                        </a:rPr>
                        <a:t>资讯</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840"/>
                        </a:spcBef>
                      </a:pPr>
                      <a:r>
                        <a:rPr sz="1050" dirty="0">
                          <a:solidFill>
                            <a:srgbClr val="FF0000"/>
                          </a:solidFill>
                          <a:latin typeface="+mj-ea"/>
                          <a:ea typeface="+mj-ea"/>
                          <a:cs typeface="微软雅黑"/>
                        </a:rPr>
                        <a:t>中国</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840"/>
                        </a:spcBef>
                      </a:pPr>
                      <a:r>
                        <a:rPr sz="1050" spc="-5" dirty="0">
                          <a:solidFill>
                            <a:srgbClr val="FF0000"/>
                          </a:solidFill>
                          <a:latin typeface="+mj-ea"/>
                          <a:ea typeface="+mj-ea"/>
                          <a:cs typeface="微软雅黑"/>
                        </a:rPr>
                        <a:t>2012年</a:t>
                      </a:r>
                      <a:endParaRPr sz="1050" dirty="0">
                        <a:solidFill>
                          <a:srgbClr val="FF0000"/>
                        </a:solidFill>
                        <a:latin typeface="+mj-ea"/>
                        <a:ea typeface="+mj-ea"/>
                        <a:cs typeface="微软雅黑"/>
                      </a:endParaRP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8255" algn="ctr">
                        <a:lnSpc>
                          <a:spcPct val="100000"/>
                        </a:lnSpc>
                        <a:spcBef>
                          <a:spcPts val="840"/>
                        </a:spcBef>
                      </a:pPr>
                      <a:r>
                        <a:rPr sz="1050" spc="-5" dirty="0">
                          <a:solidFill>
                            <a:srgbClr val="FF0000"/>
                          </a:solidFill>
                          <a:latin typeface="+mj-ea"/>
                          <a:ea typeface="+mj-ea"/>
                          <a:cs typeface="微软雅黑"/>
                        </a:rPr>
                        <a:t>P</a:t>
                      </a:r>
                      <a:r>
                        <a:rPr sz="1050" spc="-15" dirty="0">
                          <a:solidFill>
                            <a:srgbClr val="FF0000"/>
                          </a:solidFill>
                          <a:latin typeface="+mj-ea"/>
                          <a:ea typeface="+mj-ea"/>
                          <a:cs typeface="微软雅黑"/>
                        </a:rPr>
                        <a:t>r</a:t>
                      </a:r>
                      <a:r>
                        <a:rPr sz="1050" dirty="0">
                          <a:solidFill>
                            <a:srgbClr val="FF0000"/>
                          </a:solidFill>
                          <a:latin typeface="+mj-ea"/>
                          <a:ea typeface="+mj-ea"/>
                          <a:cs typeface="微软雅黑"/>
                        </a:rPr>
                        <a:t>e</a:t>
                      </a:r>
                      <a:r>
                        <a:rPr sz="1050" spc="-5" dirty="0">
                          <a:solidFill>
                            <a:srgbClr val="FF0000"/>
                          </a:solidFill>
                          <a:latin typeface="+mj-ea"/>
                          <a:ea typeface="+mj-ea"/>
                          <a:cs typeface="微软雅黑"/>
                        </a:rPr>
                        <a:t>-IPO</a:t>
                      </a:r>
                      <a:r>
                        <a:rPr sz="1050" dirty="0">
                          <a:solidFill>
                            <a:srgbClr val="FF0000"/>
                          </a:solidFill>
                          <a:latin typeface="+mj-ea"/>
                          <a:ea typeface="+mj-ea"/>
                          <a:cs typeface="微软雅黑"/>
                        </a:rPr>
                        <a:t>轮融资</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840"/>
                        </a:spcBef>
                      </a:pPr>
                      <a:r>
                        <a:rPr sz="1050" dirty="0">
                          <a:solidFill>
                            <a:srgbClr val="FF0000"/>
                          </a:solidFill>
                          <a:latin typeface="+mj-ea"/>
                          <a:ea typeface="+mj-ea"/>
                          <a:cs typeface="微软雅黑"/>
                        </a:rPr>
                        <a:t>估值7</a:t>
                      </a:r>
                      <a:r>
                        <a:rPr sz="1050" spc="-5" dirty="0">
                          <a:solidFill>
                            <a:srgbClr val="FF0000"/>
                          </a:solidFill>
                          <a:latin typeface="+mj-ea"/>
                          <a:ea typeface="+mj-ea"/>
                          <a:cs typeface="微软雅黑"/>
                        </a:rPr>
                        <a:t>50</a:t>
                      </a:r>
                      <a:r>
                        <a:rPr sz="1050" dirty="0">
                          <a:solidFill>
                            <a:srgbClr val="FF0000"/>
                          </a:solidFill>
                          <a:latin typeface="+mj-ea"/>
                          <a:ea typeface="+mj-ea"/>
                          <a:cs typeface="微软雅黑"/>
                        </a:rPr>
                        <a:t>亿美元</a:t>
                      </a:r>
                    </a:p>
                  </a:txBody>
                  <a:tcPr marL="0" marR="0" marT="10668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2"/>
                  </a:ext>
                </a:extLst>
              </a:tr>
              <a:tr h="328670">
                <a:tc>
                  <a:txBody>
                    <a:bodyPr/>
                    <a:lstStyle/>
                    <a:p>
                      <a:pPr marL="12700" algn="ctr">
                        <a:lnSpc>
                          <a:spcPct val="100000"/>
                        </a:lnSpc>
                        <a:spcBef>
                          <a:spcPts val="830"/>
                        </a:spcBef>
                      </a:pPr>
                      <a:r>
                        <a:rPr sz="1050" spc="-5" dirty="0">
                          <a:latin typeface="+mj-ea"/>
                          <a:ea typeface="+mj-ea"/>
                          <a:cs typeface="微软雅黑"/>
                        </a:rPr>
                        <a:t>13</a:t>
                      </a:r>
                      <a:endParaRPr sz="1050">
                        <a:latin typeface="+mj-ea"/>
                        <a:ea typeface="+mj-ea"/>
                        <a:cs typeface="微软雅黑"/>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830"/>
                        </a:spcBef>
                      </a:pPr>
                      <a:r>
                        <a:rPr sz="1050" dirty="0">
                          <a:latin typeface="+mj-ea"/>
                          <a:ea typeface="+mj-ea"/>
                          <a:cs typeface="微软雅黑"/>
                        </a:rPr>
                        <a:t>Netf</a:t>
                      </a:r>
                      <a:r>
                        <a:rPr sz="1050" spc="-5" dirty="0">
                          <a:latin typeface="+mj-ea"/>
                          <a:ea typeface="+mj-ea"/>
                          <a:cs typeface="微软雅黑"/>
                        </a:rPr>
                        <a:t>lix</a:t>
                      </a:r>
                      <a:r>
                        <a:rPr sz="1050" dirty="0">
                          <a:latin typeface="+mj-ea"/>
                          <a:ea typeface="+mj-ea"/>
                          <a:cs typeface="微软雅黑"/>
                        </a:rPr>
                        <a:t>（网飞）</a:t>
                      </a:r>
                      <a:endParaRPr sz="1050">
                        <a:latin typeface="+mj-ea"/>
                        <a:ea typeface="+mj-ea"/>
                        <a:cs typeface="微软雅黑"/>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530225" marR="144145" indent="-381000">
                        <a:lnSpc>
                          <a:spcPts val="1400"/>
                        </a:lnSpc>
                        <a:spcBef>
                          <a:spcPts val="10"/>
                        </a:spcBef>
                      </a:pPr>
                      <a:r>
                        <a:rPr sz="1050" dirty="0">
                          <a:latin typeface="+mj-ea"/>
                          <a:ea typeface="+mj-ea"/>
                          <a:cs typeface="微软雅黑"/>
                        </a:rPr>
                        <a:t>视频图像优化、剧集封面图片个性 化、视频个性化推荐</a:t>
                      </a:r>
                      <a:endParaRPr sz="1050">
                        <a:latin typeface="+mj-ea"/>
                        <a:ea typeface="+mj-ea"/>
                        <a:cs typeface="微软雅黑"/>
                      </a:endParaRPr>
                    </a:p>
                  </a:txBody>
                  <a:tcPr marL="0" marR="0" marT="127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830"/>
                        </a:spcBef>
                      </a:pPr>
                      <a:r>
                        <a:rPr sz="1050" dirty="0">
                          <a:latin typeface="+mj-ea"/>
                          <a:ea typeface="+mj-ea"/>
                          <a:cs typeface="微软雅黑"/>
                        </a:rPr>
                        <a:t>媒体及内容</a:t>
                      </a:r>
                      <a:endParaRPr sz="1050">
                        <a:latin typeface="+mj-ea"/>
                        <a:ea typeface="+mj-ea"/>
                        <a:cs typeface="微软雅黑"/>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830"/>
                        </a:spcBef>
                      </a:pPr>
                      <a:r>
                        <a:rPr sz="1050" dirty="0">
                          <a:latin typeface="+mj-ea"/>
                          <a:ea typeface="+mj-ea"/>
                          <a:cs typeface="微软雅黑"/>
                        </a:rPr>
                        <a:t>美国</a:t>
                      </a:r>
                      <a:endParaRPr sz="1050">
                        <a:latin typeface="+mj-ea"/>
                        <a:ea typeface="+mj-ea"/>
                        <a:cs typeface="微软雅黑"/>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830"/>
                        </a:spcBef>
                      </a:pPr>
                      <a:r>
                        <a:rPr sz="1050" spc="-5" dirty="0">
                          <a:latin typeface="+mj-ea"/>
                          <a:ea typeface="+mj-ea"/>
                          <a:cs typeface="微软雅黑"/>
                        </a:rPr>
                        <a:t>1997年</a:t>
                      </a:r>
                      <a:endParaRPr sz="1050" dirty="0">
                        <a:latin typeface="+mj-ea"/>
                        <a:ea typeface="+mj-ea"/>
                        <a:cs typeface="微软雅黑"/>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830"/>
                        </a:spcBef>
                      </a:pPr>
                      <a:r>
                        <a:rPr sz="1050" dirty="0">
                          <a:latin typeface="+mj-ea"/>
                          <a:ea typeface="+mj-ea"/>
                          <a:cs typeface="微软雅黑"/>
                        </a:rPr>
                        <a:t>上市</a:t>
                      </a:r>
                      <a:endParaRPr sz="1050">
                        <a:latin typeface="+mj-ea"/>
                        <a:ea typeface="+mj-ea"/>
                        <a:cs typeface="微软雅黑"/>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830"/>
                        </a:spcBef>
                      </a:pPr>
                      <a:r>
                        <a:rPr sz="1050" dirty="0">
                          <a:latin typeface="+mj-ea"/>
                          <a:ea typeface="+mj-ea"/>
                          <a:cs typeface="微软雅黑"/>
                        </a:rPr>
                        <a:t>市值1</a:t>
                      </a:r>
                      <a:r>
                        <a:rPr sz="1050" spc="-5" dirty="0">
                          <a:latin typeface="+mj-ea"/>
                          <a:ea typeface="+mj-ea"/>
                          <a:cs typeface="微软雅黑"/>
                        </a:rPr>
                        <a:t>418</a:t>
                      </a:r>
                      <a:r>
                        <a:rPr sz="1050" dirty="0">
                          <a:latin typeface="+mj-ea"/>
                          <a:ea typeface="+mj-ea"/>
                          <a:cs typeface="微软雅黑"/>
                        </a:rPr>
                        <a:t>亿美元</a:t>
                      </a:r>
                      <a:endParaRPr sz="1050">
                        <a:latin typeface="+mj-ea"/>
                        <a:ea typeface="+mj-ea"/>
                        <a:cs typeface="微软雅黑"/>
                      </a:endParaRPr>
                    </a:p>
                  </a:txBody>
                  <a:tcPr marL="0" marR="0" marT="10541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3"/>
                  </a:ext>
                </a:extLst>
              </a:tr>
              <a:tr h="210536">
                <a:tc>
                  <a:txBody>
                    <a:bodyPr/>
                    <a:lstStyle/>
                    <a:p>
                      <a:pPr marL="12700" algn="ctr">
                        <a:lnSpc>
                          <a:spcPct val="100000"/>
                        </a:lnSpc>
                        <a:spcBef>
                          <a:spcPts val="320"/>
                        </a:spcBef>
                      </a:pPr>
                      <a:r>
                        <a:rPr sz="1050" spc="-5" dirty="0">
                          <a:latin typeface="+mj-ea"/>
                          <a:ea typeface="+mj-ea"/>
                          <a:cs typeface="微软雅黑"/>
                        </a:rPr>
                        <a:t>14</a:t>
                      </a:r>
                      <a:endParaRPr sz="1050">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270" algn="ctr">
                        <a:lnSpc>
                          <a:spcPct val="100000"/>
                        </a:lnSpc>
                        <a:spcBef>
                          <a:spcPts val="320"/>
                        </a:spcBef>
                      </a:pPr>
                      <a:r>
                        <a:rPr sz="1050" spc="-5" dirty="0">
                          <a:latin typeface="+mj-ea"/>
                          <a:ea typeface="+mj-ea"/>
                          <a:cs typeface="微软雅黑"/>
                        </a:rPr>
                        <a:t>Graphcore</a:t>
                      </a:r>
                      <a:endParaRPr sz="1050">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20"/>
                        </a:spcBef>
                      </a:pPr>
                      <a:r>
                        <a:rPr sz="1050" dirty="0">
                          <a:latin typeface="+mj-ea"/>
                          <a:ea typeface="+mj-ea"/>
                          <a:cs typeface="微软雅黑"/>
                        </a:rPr>
                        <a:t>智能芯片技术、机器学习</a:t>
                      </a:r>
                      <a:endParaRPr sz="1050">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20"/>
                        </a:spcBef>
                      </a:pPr>
                      <a:r>
                        <a:rPr sz="1050" dirty="0">
                          <a:latin typeface="+mj-ea"/>
                          <a:ea typeface="+mj-ea"/>
                          <a:cs typeface="微软雅黑"/>
                        </a:rPr>
                        <a:t>芯片</a:t>
                      </a:r>
                      <a:endParaRPr sz="1050">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20"/>
                        </a:spcBef>
                      </a:pPr>
                      <a:r>
                        <a:rPr sz="1050" dirty="0">
                          <a:latin typeface="+mj-ea"/>
                          <a:ea typeface="+mj-ea"/>
                          <a:cs typeface="微软雅黑"/>
                        </a:rPr>
                        <a:t>英国</a:t>
                      </a:r>
                      <a:endParaRPr sz="1050">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20"/>
                        </a:spcBef>
                      </a:pPr>
                      <a:r>
                        <a:rPr sz="1050" spc="-5" dirty="0">
                          <a:latin typeface="+mj-ea"/>
                          <a:ea typeface="+mj-ea"/>
                          <a:cs typeface="微软雅黑"/>
                        </a:rPr>
                        <a:t>2016年</a:t>
                      </a:r>
                      <a:endParaRPr sz="1050" dirty="0">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5875" algn="ctr">
                        <a:lnSpc>
                          <a:spcPct val="100000"/>
                        </a:lnSpc>
                        <a:spcBef>
                          <a:spcPts val="320"/>
                        </a:spcBef>
                      </a:pPr>
                      <a:r>
                        <a:rPr sz="1050" spc="-5" dirty="0">
                          <a:latin typeface="+mj-ea"/>
                          <a:ea typeface="+mj-ea"/>
                          <a:cs typeface="微软雅黑"/>
                        </a:rPr>
                        <a:t>D</a:t>
                      </a:r>
                      <a:r>
                        <a:rPr sz="1050" dirty="0">
                          <a:latin typeface="+mj-ea"/>
                          <a:ea typeface="+mj-ea"/>
                          <a:cs typeface="微软雅黑"/>
                        </a:rPr>
                        <a:t>轮融资</a:t>
                      </a: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20"/>
                        </a:spcBef>
                      </a:pPr>
                      <a:r>
                        <a:rPr sz="1050" dirty="0">
                          <a:latin typeface="+mj-ea"/>
                          <a:ea typeface="+mj-ea"/>
                          <a:cs typeface="微软雅黑"/>
                        </a:rPr>
                        <a:t>估值1</a:t>
                      </a:r>
                      <a:r>
                        <a:rPr sz="1050" spc="-5" dirty="0">
                          <a:latin typeface="+mj-ea"/>
                          <a:ea typeface="+mj-ea"/>
                          <a:cs typeface="微软雅黑"/>
                        </a:rPr>
                        <a:t>7</a:t>
                      </a:r>
                      <a:r>
                        <a:rPr sz="1050" dirty="0">
                          <a:latin typeface="+mj-ea"/>
                          <a:ea typeface="+mj-ea"/>
                          <a:cs typeface="微软雅黑"/>
                        </a:rPr>
                        <a:t>亿美元</a:t>
                      </a:r>
                      <a:endParaRPr sz="1050">
                        <a:latin typeface="+mj-ea"/>
                        <a:ea typeface="+mj-ea"/>
                        <a:cs typeface="微软雅黑"/>
                      </a:endParaRPr>
                    </a:p>
                  </a:txBody>
                  <a:tcPr marL="0" marR="0" marT="4064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4"/>
                  </a:ext>
                </a:extLst>
              </a:tr>
              <a:tr h="210536">
                <a:tc>
                  <a:txBody>
                    <a:bodyPr/>
                    <a:lstStyle/>
                    <a:p>
                      <a:pPr marL="12700" algn="ctr">
                        <a:lnSpc>
                          <a:spcPct val="100000"/>
                        </a:lnSpc>
                        <a:spcBef>
                          <a:spcPts val="345"/>
                        </a:spcBef>
                      </a:pPr>
                      <a:r>
                        <a:rPr sz="1050" spc="-5" dirty="0">
                          <a:latin typeface="+mj-ea"/>
                          <a:ea typeface="+mj-ea"/>
                          <a:cs typeface="微软雅黑"/>
                        </a:rPr>
                        <a:t>15</a:t>
                      </a:r>
                      <a:endParaRPr sz="1050">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8415" algn="ctr">
                        <a:lnSpc>
                          <a:spcPct val="100000"/>
                        </a:lnSpc>
                        <a:spcBef>
                          <a:spcPts val="345"/>
                        </a:spcBef>
                      </a:pPr>
                      <a:r>
                        <a:rPr sz="1050" dirty="0">
                          <a:latin typeface="+mj-ea"/>
                          <a:ea typeface="+mj-ea"/>
                          <a:cs typeface="微软雅黑"/>
                        </a:rPr>
                        <a:t>NV</a:t>
                      </a:r>
                      <a:r>
                        <a:rPr sz="1050" spc="-5" dirty="0">
                          <a:latin typeface="+mj-ea"/>
                          <a:ea typeface="+mj-ea"/>
                          <a:cs typeface="微软雅黑"/>
                        </a:rPr>
                        <a:t>IDIA</a:t>
                      </a:r>
                      <a:r>
                        <a:rPr sz="1050" dirty="0">
                          <a:latin typeface="+mj-ea"/>
                          <a:ea typeface="+mj-ea"/>
                          <a:cs typeface="微软雅黑"/>
                        </a:rPr>
                        <a:t>（英伟达）</a:t>
                      </a:r>
                      <a:endParaRPr sz="1050">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45"/>
                        </a:spcBef>
                      </a:pPr>
                      <a:r>
                        <a:rPr sz="1050" dirty="0">
                          <a:latin typeface="+mj-ea"/>
                          <a:ea typeface="+mj-ea"/>
                          <a:cs typeface="微软雅黑"/>
                        </a:rPr>
                        <a:t>智能芯片技术</a:t>
                      </a:r>
                      <a:endParaRPr sz="1050">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45"/>
                        </a:spcBef>
                      </a:pPr>
                      <a:r>
                        <a:rPr sz="1050" dirty="0">
                          <a:latin typeface="+mj-ea"/>
                          <a:ea typeface="+mj-ea"/>
                          <a:cs typeface="微软雅黑"/>
                        </a:rPr>
                        <a:t>芯片</a:t>
                      </a:r>
                      <a:endParaRPr sz="1050">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45"/>
                        </a:spcBef>
                      </a:pPr>
                      <a:r>
                        <a:rPr sz="1050" dirty="0">
                          <a:latin typeface="+mj-ea"/>
                          <a:ea typeface="+mj-ea"/>
                          <a:cs typeface="微软雅黑"/>
                        </a:rPr>
                        <a:t>美国</a:t>
                      </a:r>
                      <a:endParaRPr sz="1050">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45"/>
                        </a:spcBef>
                      </a:pPr>
                      <a:r>
                        <a:rPr sz="1050" spc="-5" dirty="0">
                          <a:latin typeface="+mj-ea"/>
                          <a:ea typeface="+mj-ea"/>
                          <a:cs typeface="微软雅黑"/>
                        </a:rPr>
                        <a:t>1993年</a:t>
                      </a:r>
                      <a:endParaRPr sz="1050">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45"/>
                        </a:spcBef>
                      </a:pPr>
                      <a:r>
                        <a:rPr sz="1050" dirty="0">
                          <a:latin typeface="+mj-ea"/>
                          <a:ea typeface="+mj-ea"/>
                          <a:cs typeface="微软雅黑"/>
                        </a:rPr>
                        <a:t>上市</a:t>
                      </a: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345"/>
                        </a:spcBef>
                      </a:pPr>
                      <a:r>
                        <a:rPr sz="1050" dirty="0">
                          <a:latin typeface="+mj-ea"/>
                          <a:ea typeface="+mj-ea"/>
                          <a:cs typeface="微软雅黑"/>
                        </a:rPr>
                        <a:t>市值1</a:t>
                      </a:r>
                      <a:r>
                        <a:rPr sz="1050" spc="-5" dirty="0">
                          <a:latin typeface="+mj-ea"/>
                          <a:ea typeface="+mj-ea"/>
                          <a:cs typeface="微软雅黑"/>
                        </a:rPr>
                        <a:t>450</a:t>
                      </a:r>
                      <a:r>
                        <a:rPr sz="1050" dirty="0">
                          <a:latin typeface="+mj-ea"/>
                          <a:ea typeface="+mj-ea"/>
                          <a:cs typeface="微软雅黑"/>
                        </a:rPr>
                        <a:t>亿美元</a:t>
                      </a:r>
                      <a:endParaRPr sz="1050">
                        <a:latin typeface="+mj-ea"/>
                        <a:ea typeface="+mj-ea"/>
                        <a:cs typeface="微软雅黑"/>
                      </a:endParaRPr>
                    </a:p>
                  </a:txBody>
                  <a:tcPr marL="0" marR="0" marT="4381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5"/>
                  </a:ext>
                </a:extLst>
              </a:tr>
              <a:tr h="210536">
                <a:tc>
                  <a:txBody>
                    <a:bodyPr/>
                    <a:lstStyle/>
                    <a:p>
                      <a:pPr marL="12700" algn="ctr">
                        <a:lnSpc>
                          <a:spcPct val="100000"/>
                        </a:lnSpc>
                        <a:spcBef>
                          <a:spcPts val="375"/>
                        </a:spcBef>
                      </a:pPr>
                      <a:r>
                        <a:rPr sz="1050" spc="-5" dirty="0">
                          <a:latin typeface="+mj-ea"/>
                          <a:ea typeface="+mj-ea"/>
                          <a:cs typeface="微软雅黑"/>
                        </a:rPr>
                        <a:t>16</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75"/>
                        </a:spcBef>
                      </a:pPr>
                      <a:r>
                        <a:rPr sz="1050" spc="-5" dirty="0">
                          <a:latin typeface="+mj-ea"/>
                          <a:ea typeface="+mj-ea"/>
                          <a:cs typeface="微软雅黑"/>
                        </a:rPr>
                        <a:t>Brainco</a:t>
                      </a:r>
                      <a:endParaRPr sz="1050" dirty="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algn="ctr">
                        <a:lnSpc>
                          <a:spcPct val="100000"/>
                        </a:lnSpc>
                        <a:spcBef>
                          <a:spcPts val="375"/>
                        </a:spcBef>
                      </a:pPr>
                      <a:r>
                        <a:rPr sz="1050" dirty="0">
                          <a:latin typeface="+mj-ea"/>
                          <a:ea typeface="+mj-ea"/>
                          <a:cs typeface="微软雅黑"/>
                        </a:rPr>
                        <a:t>脑机接口</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dirty="0">
                          <a:latin typeface="+mj-ea"/>
                          <a:ea typeface="+mj-ea"/>
                          <a:cs typeface="微软雅黑"/>
                        </a:rPr>
                        <a:t>教育、医疗、智能硬件</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75"/>
                        </a:spcBef>
                      </a:pPr>
                      <a:r>
                        <a:rPr sz="1050" dirty="0">
                          <a:latin typeface="+mj-ea"/>
                          <a:ea typeface="+mj-ea"/>
                          <a:cs typeface="微软雅黑"/>
                        </a:rPr>
                        <a:t>美国</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75"/>
                        </a:spcBef>
                      </a:pPr>
                      <a:r>
                        <a:rPr sz="1050" spc="-5" dirty="0">
                          <a:latin typeface="+mj-ea"/>
                          <a:ea typeface="+mj-ea"/>
                          <a:cs typeface="微软雅黑"/>
                        </a:rPr>
                        <a:t>2015年</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75"/>
                        </a:spcBef>
                      </a:pPr>
                      <a:r>
                        <a:rPr sz="1050" dirty="0">
                          <a:latin typeface="+mj-ea"/>
                          <a:ea typeface="+mj-ea"/>
                          <a:cs typeface="微软雅黑"/>
                        </a:rPr>
                        <a:t>天使轮融资</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375"/>
                        </a:spcBef>
                      </a:pPr>
                      <a:r>
                        <a:rPr sz="1050" dirty="0">
                          <a:latin typeface="+mj-ea"/>
                          <a:ea typeface="+mj-ea"/>
                          <a:cs typeface="微软雅黑"/>
                        </a:rPr>
                        <a:t>融资额6</a:t>
                      </a:r>
                      <a:r>
                        <a:rPr sz="1050" spc="-5" dirty="0">
                          <a:latin typeface="+mj-ea"/>
                          <a:ea typeface="+mj-ea"/>
                          <a:cs typeface="微软雅黑"/>
                        </a:rPr>
                        <a:t>00</a:t>
                      </a:r>
                      <a:r>
                        <a:rPr sz="1050" dirty="0">
                          <a:latin typeface="+mj-ea"/>
                          <a:ea typeface="+mj-ea"/>
                          <a:cs typeface="微软雅黑"/>
                        </a:rPr>
                        <a:t>万美元</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6"/>
                  </a:ext>
                </a:extLst>
              </a:tr>
              <a:tr h="210536">
                <a:tc>
                  <a:txBody>
                    <a:bodyPr/>
                    <a:lstStyle/>
                    <a:p>
                      <a:pPr marL="0" algn="ctr" defTabSz="914400" rtl="0" eaLnBrk="1" latinLnBrk="0" hangingPunct="1">
                        <a:lnSpc>
                          <a:spcPct val="100000"/>
                        </a:lnSpc>
                        <a:spcBef>
                          <a:spcPts val="375"/>
                        </a:spcBef>
                      </a:pPr>
                      <a:r>
                        <a:rPr sz="1050" kern="1200" spc="-5" dirty="0">
                          <a:solidFill>
                            <a:schemeClr val="tx1"/>
                          </a:solidFill>
                          <a:latin typeface="+mj-ea"/>
                          <a:ea typeface="+mj-ea"/>
                          <a:cs typeface="微软雅黑"/>
                        </a:rPr>
                        <a:t>17</a:t>
                      </a:r>
                      <a:endParaRPr sz="1050" kern="1200" spc="-5">
                        <a:solidFill>
                          <a:schemeClr val="tx1"/>
                        </a:solidFill>
                        <a:latin typeface="+mj-ea"/>
                        <a:ea typeface="+mj-ea"/>
                        <a:cs typeface="微软雅黑"/>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algn="ctr" defTabSz="914400" rtl="0" eaLnBrk="1" latinLnBrk="0" hangingPunct="1">
                        <a:lnSpc>
                          <a:spcPct val="100000"/>
                        </a:lnSpc>
                        <a:spcBef>
                          <a:spcPts val="375"/>
                        </a:spcBef>
                      </a:pPr>
                      <a:r>
                        <a:rPr sz="1050" kern="1200" spc="-5" dirty="0">
                          <a:solidFill>
                            <a:schemeClr val="tx1"/>
                          </a:solidFill>
                          <a:latin typeface="+mj-ea"/>
                          <a:ea typeface="+mj-ea"/>
                          <a:cs typeface="微软雅黑"/>
                        </a:rPr>
                        <a:t>Waymo</a:t>
                      </a:r>
                      <a:endParaRPr sz="1050" kern="1200" spc="-5">
                        <a:solidFill>
                          <a:schemeClr val="tx1"/>
                        </a:solidFill>
                        <a:latin typeface="+mj-ea"/>
                        <a:ea typeface="+mj-ea"/>
                        <a:cs typeface="微软雅黑"/>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400"/>
                        </a:spcBef>
                      </a:pPr>
                      <a:r>
                        <a:rPr sz="1050" dirty="0">
                          <a:latin typeface="+mj-ea"/>
                          <a:ea typeface="+mj-ea"/>
                          <a:cs typeface="微软雅黑"/>
                        </a:rPr>
                        <a:t>自动驾驶</a:t>
                      </a:r>
                      <a:endParaRPr sz="1050">
                        <a:latin typeface="+mj-ea"/>
                        <a:ea typeface="+mj-ea"/>
                        <a:cs typeface="微软雅黑"/>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400"/>
                        </a:spcBef>
                      </a:pPr>
                      <a:r>
                        <a:rPr sz="1050" dirty="0">
                          <a:latin typeface="+mj-ea"/>
                          <a:ea typeface="+mj-ea"/>
                          <a:cs typeface="微软雅黑"/>
                        </a:rPr>
                        <a:t>交通</a:t>
                      </a:r>
                      <a:endParaRPr sz="1050">
                        <a:latin typeface="+mj-ea"/>
                        <a:ea typeface="+mj-ea"/>
                        <a:cs typeface="微软雅黑"/>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400"/>
                        </a:spcBef>
                      </a:pPr>
                      <a:r>
                        <a:rPr sz="1050" dirty="0">
                          <a:latin typeface="+mj-ea"/>
                          <a:ea typeface="+mj-ea"/>
                          <a:cs typeface="微软雅黑"/>
                        </a:rPr>
                        <a:t>美国</a:t>
                      </a:r>
                      <a:endParaRPr sz="1050">
                        <a:latin typeface="+mj-ea"/>
                        <a:ea typeface="+mj-ea"/>
                        <a:cs typeface="微软雅黑"/>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400"/>
                        </a:spcBef>
                      </a:pPr>
                      <a:r>
                        <a:rPr sz="1050" spc="-5" dirty="0">
                          <a:latin typeface="+mj-ea"/>
                          <a:ea typeface="+mj-ea"/>
                          <a:cs typeface="微软雅黑"/>
                        </a:rPr>
                        <a:t>2016年</a:t>
                      </a:r>
                      <a:endParaRPr sz="1050">
                        <a:latin typeface="+mj-ea"/>
                        <a:ea typeface="+mj-ea"/>
                        <a:cs typeface="微软雅黑"/>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400"/>
                        </a:spcBef>
                      </a:pPr>
                      <a:r>
                        <a:rPr sz="1050" spc="-5" dirty="0">
                          <a:latin typeface="+mj-ea"/>
                          <a:ea typeface="+mj-ea"/>
                          <a:cs typeface="微软雅黑"/>
                        </a:rPr>
                        <a:t>C</a:t>
                      </a:r>
                      <a:r>
                        <a:rPr sz="1050" dirty="0">
                          <a:latin typeface="+mj-ea"/>
                          <a:ea typeface="+mj-ea"/>
                          <a:cs typeface="微软雅黑"/>
                        </a:rPr>
                        <a:t>轮融资</a:t>
                      </a: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7780" algn="ctr">
                        <a:lnSpc>
                          <a:spcPct val="100000"/>
                        </a:lnSpc>
                        <a:spcBef>
                          <a:spcPts val="400"/>
                        </a:spcBef>
                      </a:pPr>
                      <a:r>
                        <a:rPr sz="1050" dirty="0">
                          <a:latin typeface="+mj-ea"/>
                          <a:ea typeface="+mj-ea"/>
                          <a:cs typeface="微软雅黑"/>
                        </a:rPr>
                        <a:t>估值1</a:t>
                      </a:r>
                      <a:r>
                        <a:rPr sz="1050" spc="-5" dirty="0">
                          <a:latin typeface="+mj-ea"/>
                          <a:ea typeface="+mj-ea"/>
                          <a:cs typeface="微软雅黑"/>
                        </a:rPr>
                        <a:t>050</a:t>
                      </a:r>
                      <a:r>
                        <a:rPr sz="1050" dirty="0">
                          <a:latin typeface="+mj-ea"/>
                          <a:ea typeface="+mj-ea"/>
                          <a:cs typeface="微软雅黑"/>
                        </a:rPr>
                        <a:t>亿美元</a:t>
                      </a:r>
                      <a:endParaRPr sz="1050">
                        <a:latin typeface="+mj-ea"/>
                        <a:ea typeface="+mj-ea"/>
                        <a:cs typeface="微软雅黑"/>
                      </a:endParaRPr>
                    </a:p>
                  </a:txBody>
                  <a:tcPr marL="0" marR="0" marT="5080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7"/>
                  </a:ext>
                </a:extLst>
              </a:tr>
              <a:tr h="210536">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a:rPr>
                        <a:t>18</a:t>
                      </a:r>
                      <a:endParaRPr sz="1050" kern="1200" spc="-5" dirty="0">
                        <a:solidFill>
                          <a:schemeClr val="tx1"/>
                        </a:solidFill>
                        <a:latin typeface="+mj-ea"/>
                        <a:ea typeface="+mj-ea"/>
                        <a:cs typeface="微软雅黑"/>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a:rPr>
                        <a:t>ABB Robotics</a:t>
                      </a:r>
                      <a:endParaRPr lang="en-US" altLang="zh-CN" sz="1050" kern="1200" spc="-5" dirty="0">
                        <a:solidFill>
                          <a:schemeClr val="tx1"/>
                        </a:solidFill>
                        <a:latin typeface="+mj-ea"/>
                        <a:ea typeface="+mj-ea"/>
                        <a:cs typeface="微软雅黑"/>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25"/>
                        </a:spcBef>
                      </a:pPr>
                      <a:r>
                        <a:rPr sz="1050" dirty="0">
                          <a:latin typeface="+mj-ea"/>
                          <a:ea typeface="+mj-ea"/>
                          <a:cs typeface="微软雅黑"/>
                        </a:rPr>
                        <a:t>机器人及自动化技术</a:t>
                      </a:r>
                      <a:endParaRPr sz="1050">
                        <a:latin typeface="+mj-ea"/>
                        <a:ea typeface="+mj-ea"/>
                        <a:cs typeface="微软雅黑"/>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25"/>
                        </a:spcBef>
                      </a:pPr>
                      <a:r>
                        <a:rPr sz="1050" dirty="0">
                          <a:latin typeface="+mj-ea"/>
                          <a:ea typeface="+mj-ea"/>
                          <a:cs typeface="微软雅黑"/>
                        </a:rPr>
                        <a:t>机器人</a:t>
                      </a:r>
                      <a:endParaRPr sz="1050">
                        <a:latin typeface="+mj-ea"/>
                        <a:ea typeface="+mj-ea"/>
                        <a:cs typeface="微软雅黑"/>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25"/>
                        </a:spcBef>
                      </a:pPr>
                      <a:r>
                        <a:rPr sz="1050" dirty="0">
                          <a:latin typeface="+mj-ea"/>
                          <a:ea typeface="+mj-ea"/>
                          <a:cs typeface="微软雅黑"/>
                        </a:rPr>
                        <a:t>瑞士</a:t>
                      </a:r>
                      <a:endParaRPr sz="1050">
                        <a:latin typeface="+mj-ea"/>
                        <a:ea typeface="+mj-ea"/>
                        <a:cs typeface="微软雅黑"/>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25"/>
                        </a:spcBef>
                      </a:pPr>
                      <a:r>
                        <a:rPr sz="1050" spc="-5" dirty="0">
                          <a:latin typeface="+mj-ea"/>
                          <a:ea typeface="+mj-ea"/>
                          <a:cs typeface="微软雅黑"/>
                        </a:rPr>
                        <a:t>1988年</a:t>
                      </a:r>
                      <a:endParaRPr sz="1050">
                        <a:latin typeface="+mj-ea"/>
                        <a:ea typeface="+mj-ea"/>
                        <a:cs typeface="微软雅黑"/>
                      </a:endParaRP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25"/>
                        </a:spcBef>
                      </a:pPr>
                      <a:r>
                        <a:rPr sz="1050" dirty="0">
                          <a:latin typeface="+mj-ea"/>
                          <a:ea typeface="+mj-ea"/>
                          <a:cs typeface="微软雅黑"/>
                        </a:rPr>
                        <a:t>上市</a:t>
                      </a: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9050" algn="ctr">
                        <a:lnSpc>
                          <a:spcPct val="100000"/>
                        </a:lnSpc>
                        <a:spcBef>
                          <a:spcPts val="325"/>
                        </a:spcBef>
                      </a:pPr>
                      <a:r>
                        <a:rPr sz="1050" dirty="0">
                          <a:latin typeface="+mj-ea"/>
                          <a:ea typeface="+mj-ea"/>
                          <a:cs typeface="微软雅黑"/>
                        </a:rPr>
                        <a:t>市值5</a:t>
                      </a:r>
                      <a:r>
                        <a:rPr sz="1050" spc="-5" dirty="0">
                          <a:latin typeface="+mj-ea"/>
                          <a:ea typeface="+mj-ea"/>
                          <a:cs typeface="微软雅黑"/>
                        </a:rPr>
                        <a:t>14</a:t>
                      </a:r>
                      <a:r>
                        <a:rPr sz="1050" dirty="0">
                          <a:latin typeface="+mj-ea"/>
                          <a:ea typeface="+mj-ea"/>
                          <a:cs typeface="微软雅黑"/>
                        </a:rPr>
                        <a:t>亿美元</a:t>
                      </a:r>
                    </a:p>
                  </a:txBody>
                  <a:tcPr marL="0" marR="0" marT="4127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18"/>
                  </a:ext>
                </a:extLst>
              </a:tr>
              <a:tr h="210536">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a:rPr>
                        <a:t>19</a:t>
                      </a:r>
                      <a:endParaRPr sz="1050" kern="1200" spc="-5" dirty="0">
                        <a:solidFill>
                          <a:schemeClr val="tx1"/>
                        </a:solidFill>
                        <a:latin typeface="+mj-ea"/>
                        <a:ea typeface="+mj-ea"/>
                        <a:cs typeface="微软雅黑"/>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lang="en-US" altLang="zh-CN" sz="1050" kern="1200" spc="-5" dirty="0">
                          <a:solidFill>
                            <a:schemeClr val="tx1"/>
                          </a:solidFill>
                          <a:latin typeface="+mj-ea"/>
                          <a:ea typeface="+mj-ea"/>
                          <a:cs typeface="微软雅黑"/>
                        </a:rPr>
                        <a:t>Fanuc（</a:t>
                      </a:r>
                      <a:r>
                        <a:rPr lang="zh-CN" altLang="en-US" sz="1050" kern="1200" spc="-5" dirty="0">
                          <a:solidFill>
                            <a:schemeClr val="tx1"/>
                          </a:solidFill>
                          <a:latin typeface="+mj-ea"/>
                          <a:ea typeface="+mj-ea"/>
                          <a:cs typeface="微软雅黑"/>
                        </a:rPr>
                        <a:t>发那科）</a:t>
                      </a:r>
                      <a:endParaRPr sz="1050" kern="1200" spc="-5" dirty="0">
                        <a:solidFill>
                          <a:schemeClr val="tx1"/>
                        </a:solidFill>
                        <a:latin typeface="+mj-ea"/>
                        <a:ea typeface="+mj-ea"/>
                        <a:cs typeface="微软雅黑"/>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50"/>
                        </a:spcBef>
                      </a:pPr>
                      <a:r>
                        <a:rPr sz="1050" dirty="0">
                          <a:latin typeface="+mj-ea"/>
                          <a:ea typeface="+mj-ea"/>
                          <a:cs typeface="微软雅黑"/>
                        </a:rPr>
                        <a:t>机器人技术</a:t>
                      </a:r>
                      <a:endParaRPr sz="1050">
                        <a:latin typeface="+mj-ea"/>
                        <a:ea typeface="+mj-ea"/>
                        <a:cs typeface="微软雅黑"/>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3810" algn="ctr">
                        <a:lnSpc>
                          <a:spcPct val="100000"/>
                        </a:lnSpc>
                        <a:spcBef>
                          <a:spcPts val="350"/>
                        </a:spcBef>
                      </a:pPr>
                      <a:r>
                        <a:rPr sz="1050" dirty="0">
                          <a:latin typeface="+mj-ea"/>
                          <a:ea typeface="+mj-ea"/>
                          <a:cs typeface="微软雅黑"/>
                        </a:rPr>
                        <a:t>制造</a:t>
                      </a:r>
                      <a:endParaRPr sz="1050">
                        <a:latin typeface="+mj-ea"/>
                        <a:ea typeface="+mj-ea"/>
                        <a:cs typeface="微软雅黑"/>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3335" algn="ctr">
                        <a:lnSpc>
                          <a:spcPct val="100000"/>
                        </a:lnSpc>
                        <a:spcBef>
                          <a:spcPts val="350"/>
                        </a:spcBef>
                      </a:pPr>
                      <a:r>
                        <a:rPr sz="1050" dirty="0">
                          <a:latin typeface="+mj-ea"/>
                          <a:ea typeface="+mj-ea"/>
                          <a:cs typeface="微软雅黑"/>
                        </a:rPr>
                        <a:t>日本</a:t>
                      </a:r>
                      <a:endParaRPr sz="1050">
                        <a:latin typeface="+mj-ea"/>
                        <a:ea typeface="+mj-ea"/>
                        <a:cs typeface="微软雅黑"/>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0160" algn="ctr">
                        <a:lnSpc>
                          <a:spcPct val="100000"/>
                        </a:lnSpc>
                        <a:spcBef>
                          <a:spcPts val="350"/>
                        </a:spcBef>
                      </a:pPr>
                      <a:r>
                        <a:rPr sz="1050" spc="-5" dirty="0">
                          <a:latin typeface="+mj-ea"/>
                          <a:ea typeface="+mj-ea"/>
                          <a:cs typeface="微软雅黑"/>
                        </a:rPr>
                        <a:t>1956年</a:t>
                      </a:r>
                      <a:endParaRPr sz="1050">
                        <a:latin typeface="+mj-ea"/>
                        <a:ea typeface="+mj-ea"/>
                        <a:cs typeface="微软雅黑"/>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20955" algn="ctr">
                        <a:lnSpc>
                          <a:spcPct val="100000"/>
                        </a:lnSpc>
                        <a:spcBef>
                          <a:spcPts val="350"/>
                        </a:spcBef>
                      </a:pPr>
                      <a:r>
                        <a:rPr sz="1050" dirty="0">
                          <a:latin typeface="+mj-ea"/>
                          <a:ea typeface="+mj-ea"/>
                          <a:cs typeface="微软雅黑"/>
                        </a:rPr>
                        <a:t>上市</a:t>
                      </a:r>
                      <a:endParaRPr sz="1050">
                        <a:latin typeface="+mj-ea"/>
                        <a:ea typeface="+mj-ea"/>
                        <a:cs typeface="微软雅黑"/>
                      </a:endParaRP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19050" algn="ctr">
                        <a:lnSpc>
                          <a:spcPct val="100000"/>
                        </a:lnSpc>
                        <a:spcBef>
                          <a:spcPts val="350"/>
                        </a:spcBef>
                      </a:pPr>
                      <a:r>
                        <a:rPr sz="1050" dirty="0">
                          <a:latin typeface="+mj-ea"/>
                          <a:ea typeface="+mj-ea"/>
                          <a:cs typeface="微软雅黑"/>
                        </a:rPr>
                        <a:t>市值3</a:t>
                      </a:r>
                      <a:r>
                        <a:rPr sz="1050" spc="-5" dirty="0">
                          <a:latin typeface="+mj-ea"/>
                          <a:ea typeface="+mj-ea"/>
                          <a:cs typeface="微软雅黑"/>
                        </a:rPr>
                        <a:t>62</a:t>
                      </a:r>
                      <a:r>
                        <a:rPr sz="1050" dirty="0">
                          <a:latin typeface="+mj-ea"/>
                          <a:ea typeface="+mj-ea"/>
                          <a:cs typeface="微软雅黑"/>
                        </a:rPr>
                        <a:t>亿美元</a:t>
                      </a:r>
                    </a:p>
                  </a:txBody>
                  <a:tcPr marL="0" marR="0" marT="4445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extLst>
                  <a:ext uri="{0D108BD9-81ED-4DB2-BD59-A6C34878D82A}">
                    <a16:rowId xmlns:a16="http://schemas.microsoft.com/office/drawing/2014/main" val="10019"/>
                  </a:ext>
                </a:extLst>
              </a:tr>
              <a:tr h="210536">
                <a:tc>
                  <a:txBody>
                    <a:bodyPr/>
                    <a:lstStyle/>
                    <a:p>
                      <a:pPr marL="0" algn="ctr" defTabSz="914400" rtl="0" eaLnBrk="1" latinLnBrk="0" hangingPunct="1">
                        <a:lnSpc>
                          <a:spcPct val="100000"/>
                        </a:lnSpc>
                        <a:spcBef>
                          <a:spcPts val="375"/>
                        </a:spcBef>
                      </a:pPr>
                      <a:r>
                        <a:rPr lang="en-US" sz="1050" kern="1200" spc="-5" dirty="0">
                          <a:solidFill>
                            <a:schemeClr val="tx1"/>
                          </a:solidFill>
                          <a:latin typeface="+mj-ea"/>
                          <a:ea typeface="+mj-ea"/>
                          <a:cs typeface="微软雅黑"/>
                        </a:rPr>
                        <a:t>20</a:t>
                      </a:r>
                      <a:endParaRPr sz="1050" kern="1200" spc="-5" dirty="0">
                        <a:solidFill>
                          <a:schemeClr val="tx1"/>
                        </a:solidFill>
                        <a:latin typeface="+mj-ea"/>
                        <a:ea typeface="+mj-ea"/>
                        <a:cs typeface="微软雅黑"/>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lang="en-US" altLang="zh-CN" sz="1050" kern="1200" spc="-5" dirty="0">
                          <a:solidFill>
                            <a:schemeClr val="tx1"/>
                          </a:solidFill>
                          <a:latin typeface="+mj-ea"/>
                          <a:ea typeface="+mj-ea"/>
                          <a:cs typeface="微软雅黑"/>
                        </a:rPr>
                        <a:t>Preferred Networks</a:t>
                      </a:r>
                      <a:endParaRPr sz="1050" kern="1200" spc="-5" dirty="0">
                        <a:solidFill>
                          <a:schemeClr val="tx1"/>
                        </a:solidFill>
                        <a:latin typeface="+mj-ea"/>
                        <a:ea typeface="+mj-ea"/>
                        <a:cs typeface="微软雅黑"/>
                      </a:endParaRPr>
                    </a:p>
                  </a:txBody>
                  <a:tcPr marL="0" marR="0" marT="0"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tcPr>
                </a:tc>
                <a:tc>
                  <a:txBody>
                    <a:bodyPr/>
                    <a:lstStyle/>
                    <a:p>
                      <a:pPr algn="ctr">
                        <a:lnSpc>
                          <a:spcPct val="100000"/>
                        </a:lnSpc>
                        <a:spcBef>
                          <a:spcPts val="375"/>
                        </a:spcBef>
                      </a:pPr>
                      <a:r>
                        <a:rPr sz="1050" dirty="0">
                          <a:latin typeface="+mj-ea"/>
                          <a:ea typeface="+mj-ea"/>
                          <a:cs typeface="微软雅黑"/>
                        </a:rPr>
                        <a:t>深度学习、机器学习技术</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dirty="0">
                          <a:latin typeface="+mj-ea"/>
                          <a:ea typeface="+mj-ea"/>
                          <a:cs typeface="微软雅黑"/>
                        </a:rPr>
                        <a:t>物联网</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3335" algn="ctr">
                        <a:lnSpc>
                          <a:spcPct val="100000"/>
                        </a:lnSpc>
                        <a:spcBef>
                          <a:spcPts val="375"/>
                        </a:spcBef>
                      </a:pPr>
                      <a:r>
                        <a:rPr sz="1050" dirty="0">
                          <a:latin typeface="+mj-ea"/>
                          <a:ea typeface="+mj-ea"/>
                          <a:cs typeface="微软雅黑"/>
                        </a:rPr>
                        <a:t>日本</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10160" algn="ctr">
                        <a:lnSpc>
                          <a:spcPct val="100000"/>
                        </a:lnSpc>
                        <a:spcBef>
                          <a:spcPts val="375"/>
                        </a:spcBef>
                      </a:pPr>
                      <a:r>
                        <a:rPr sz="1050" spc="-5" dirty="0">
                          <a:latin typeface="+mj-ea"/>
                          <a:ea typeface="+mj-ea"/>
                          <a:cs typeface="微软雅黑"/>
                        </a:rPr>
                        <a:t>2016年</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3810" algn="ctr">
                        <a:lnSpc>
                          <a:spcPct val="100000"/>
                        </a:lnSpc>
                        <a:spcBef>
                          <a:spcPts val="375"/>
                        </a:spcBef>
                      </a:pPr>
                      <a:r>
                        <a:rPr sz="1050" spc="-5" dirty="0">
                          <a:latin typeface="+mj-ea"/>
                          <a:ea typeface="+mj-ea"/>
                          <a:cs typeface="微软雅黑"/>
                        </a:rPr>
                        <a:t>C</a:t>
                      </a:r>
                      <a:r>
                        <a:rPr sz="1050" dirty="0">
                          <a:latin typeface="+mj-ea"/>
                          <a:ea typeface="+mj-ea"/>
                          <a:cs typeface="微软雅黑"/>
                        </a:rPr>
                        <a:t>轮融资</a:t>
                      </a:r>
                      <a:endParaRPr sz="1050">
                        <a:latin typeface="+mj-ea"/>
                        <a:ea typeface="+mj-ea"/>
                        <a:cs typeface="微软雅黑"/>
                      </a:endParaRP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tc>
                  <a:txBody>
                    <a:bodyPr/>
                    <a:lstStyle/>
                    <a:p>
                      <a:pPr marL="20955" algn="ctr">
                        <a:lnSpc>
                          <a:spcPct val="100000"/>
                        </a:lnSpc>
                        <a:spcBef>
                          <a:spcPts val="375"/>
                        </a:spcBef>
                      </a:pPr>
                      <a:r>
                        <a:rPr sz="1050" dirty="0">
                          <a:latin typeface="+mj-ea"/>
                          <a:ea typeface="+mj-ea"/>
                          <a:cs typeface="微软雅黑"/>
                        </a:rPr>
                        <a:t>估值2</a:t>
                      </a:r>
                      <a:r>
                        <a:rPr sz="1050" spc="-5" dirty="0">
                          <a:latin typeface="+mj-ea"/>
                          <a:ea typeface="+mj-ea"/>
                          <a:cs typeface="微软雅黑"/>
                        </a:rPr>
                        <a:t>0</a:t>
                      </a:r>
                      <a:r>
                        <a:rPr sz="1050" dirty="0">
                          <a:latin typeface="+mj-ea"/>
                          <a:ea typeface="+mj-ea"/>
                          <a:cs typeface="微软雅黑"/>
                        </a:rPr>
                        <a:t>亿美元</a:t>
                      </a:r>
                    </a:p>
                  </a:txBody>
                  <a:tcPr marL="0" marR="0" marT="47625" marB="0">
                    <a:lnL w="6350">
                      <a:solidFill>
                        <a:srgbClr val="C0C0C0"/>
                      </a:solidFill>
                      <a:prstDash val="solid"/>
                    </a:lnL>
                    <a:lnR w="6350">
                      <a:solidFill>
                        <a:srgbClr val="C0C0C0"/>
                      </a:solidFill>
                      <a:prstDash val="solid"/>
                    </a:lnR>
                    <a:lnT w="6350">
                      <a:solidFill>
                        <a:srgbClr val="C0C0C0"/>
                      </a:solidFill>
                      <a:prstDash val="solid"/>
                    </a:lnT>
                    <a:lnB w="6350">
                      <a:solidFill>
                        <a:srgbClr val="C0C0C0"/>
                      </a:solidFill>
                      <a:prstDash val="solid"/>
                    </a:lnB>
                    <a:solidFill>
                      <a:srgbClr val="F2F2F2"/>
                    </a:solidFill>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513390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6817" y="1296037"/>
            <a:ext cx="9144483" cy="5245258"/>
          </a:xfrm>
          <a:prstGeom prst="rect">
            <a:avLst/>
          </a:prstGeom>
        </p:spPr>
      </p:pic>
      <p:sp>
        <p:nvSpPr>
          <p:cNvPr id="11" name="文本框 22">
            <a:extLst>
              <a:ext uri="{FF2B5EF4-FFF2-40B4-BE49-F238E27FC236}">
                <a16:creationId xmlns:a16="http://schemas.microsoft.com/office/drawing/2014/main" id="{4CDD033A-9BDC-462A-93B9-D2A3289CB391}"/>
              </a:ext>
            </a:extLst>
          </p:cNvPr>
          <p:cNvSpPr txBox="1">
            <a:spLocks noChangeArrowheads="1"/>
          </p:cNvSpPr>
          <p:nvPr/>
        </p:nvSpPr>
        <p:spPr bwMode="auto">
          <a:xfrm>
            <a:off x="636351" y="298355"/>
            <a:ext cx="70983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defPPr>
              <a:defRPr lang="zh-CN"/>
            </a:defPPr>
            <a:lvl1pPr eaLnBrk="1" hangingPunct="1">
              <a:defRPr sz="3600" b="1">
                <a:latin typeface="+mj-lt"/>
                <a:ea typeface="+mj-ea"/>
                <a:cs typeface="+mj-cs"/>
              </a:defRPr>
            </a:lvl1pPr>
            <a:lvl2pPr algn="ctr">
              <a:defRPr sz="3600" b="1">
                <a:solidFill>
                  <a:schemeClr val="tx2"/>
                </a:solidFill>
              </a:defRPr>
            </a:lvl2pPr>
            <a:lvl3pPr algn="ctr">
              <a:defRPr sz="3600" b="1">
                <a:solidFill>
                  <a:schemeClr val="tx2"/>
                </a:solidFill>
              </a:defRPr>
            </a:lvl3pPr>
            <a:lvl4pPr algn="ctr">
              <a:defRPr sz="3600" b="1">
                <a:solidFill>
                  <a:schemeClr val="tx2"/>
                </a:solidFill>
              </a:defRPr>
            </a:lvl4pPr>
            <a:lvl5pPr algn="ctr">
              <a:defRPr sz="3600" b="1">
                <a:solidFill>
                  <a:schemeClr val="tx2"/>
                </a:solidFill>
              </a:defRPr>
            </a:lvl5pPr>
            <a:lvl6pPr marL="457200" algn="ctr" fontAlgn="base">
              <a:spcBef>
                <a:spcPct val="0"/>
              </a:spcBef>
              <a:spcAft>
                <a:spcPct val="0"/>
              </a:spcAft>
              <a:defRPr sz="3600" b="1">
                <a:solidFill>
                  <a:schemeClr val="tx2"/>
                </a:solidFill>
              </a:defRPr>
            </a:lvl6pPr>
            <a:lvl7pPr marL="914400" algn="ctr" fontAlgn="base">
              <a:spcBef>
                <a:spcPct val="0"/>
              </a:spcBef>
              <a:spcAft>
                <a:spcPct val="0"/>
              </a:spcAft>
              <a:defRPr sz="3600" b="1">
                <a:solidFill>
                  <a:schemeClr val="tx2"/>
                </a:solidFill>
              </a:defRPr>
            </a:lvl7pPr>
            <a:lvl8pPr marL="1371600" algn="ctr" fontAlgn="base">
              <a:spcBef>
                <a:spcPct val="0"/>
              </a:spcBef>
              <a:spcAft>
                <a:spcPct val="0"/>
              </a:spcAft>
              <a:defRPr sz="3600" b="1">
                <a:solidFill>
                  <a:schemeClr val="tx2"/>
                </a:solidFill>
              </a:defRPr>
            </a:lvl8pPr>
            <a:lvl9pPr marL="1828800" algn="ctr" fontAlgn="base">
              <a:spcBef>
                <a:spcPct val="0"/>
              </a:spcBef>
              <a:spcAft>
                <a:spcPct val="0"/>
              </a:spcAft>
              <a:defRPr sz="3600" b="1">
                <a:solidFill>
                  <a:schemeClr val="tx2"/>
                </a:solidFill>
              </a:defRPr>
            </a:lvl9pPr>
          </a:lstStyle>
          <a:p>
            <a:r>
              <a:rPr lang="zh-CN" altLang="en-US" dirty="0"/>
              <a:t>机器学习的范围</a:t>
            </a:r>
            <a:br>
              <a:rPr lang="zh-CN" altLang="en-US" dirty="0"/>
            </a:br>
            <a:endParaRPr lang="zh-CN" altLang="en-US" dirty="0"/>
          </a:p>
        </p:txBody>
      </p:sp>
    </p:spTree>
    <p:extLst>
      <p:ext uri="{BB962C8B-B14F-4D97-AF65-F5344CB8AC3E}">
        <p14:creationId xmlns:p14="http://schemas.microsoft.com/office/powerpoint/2010/main" val="1055709642"/>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2691</TotalTime>
  <Words>2666</Words>
  <Application>Microsoft Macintosh PowerPoint</Application>
  <PresentationFormat>宽屏</PresentationFormat>
  <Paragraphs>380</Paragraphs>
  <Slides>39</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-apple-system</vt:lpstr>
      <vt:lpstr>宋体</vt:lpstr>
      <vt:lpstr>微软雅黑</vt:lpstr>
      <vt:lpstr>KaiTi</vt:lpstr>
      <vt:lpstr>Arial</vt:lpstr>
      <vt:lpstr>Calibri Light</vt:lpstr>
      <vt:lpstr>Impact</vt:lpstr>
      <vt:lpstr>Verdana</vt:lpstr>
      <vt:lpstr>Wingdings</vt:lpstr>
      <vt:lpstr>默认设计模板</vt:lpstr>
      <vt:lpstr>PowerPoint 演示文稿</vt:lpstr>
      <vt:lpstr>目录</vt:lpstr>
      <vt:lpstr>1. 机器学习概述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机器学习简单案例</vt:lpstr>
      <vt:lpstr>机器学习简单案例</vt:lpstr>
      <vt:lpstr>机器学习简单案例</vt:lpstr>
      <vt:lpstr>机器学习简单案例</vt:lpstr>
      <vt:lpstr>机器学习简单案例</vt:lpstr>
      <vt:lpstr>PowerPoint 演示文稿</vt:lpstr>
      <vt:lpstr>PowerPoint 演示文稿</vt:lpstr>
      <vt:lpstr>PowerPoint 演示文稿</vt:lpstr>
      <vt:lpstr>PowerPoint 演示文稿</vt:lpstr>
      <vt:lpstr>2. 机器学习的类型</vt:lpstr>
      <vt:lpstr>2. 机器学习的类型</vt:lpstr>
      <vt:lpstr>2. 机器学习的类型-监督学习</vt:lpstr>
      <vt:lpstr>2. 机器学习的类型-无监督学习</vt:lpstr>
      <vt:lpstr>2. 机器学习的类型-强化学习</vt:lpstr>
      <vt:lpstr>3. 机器学习的背景知识</vt:lpstr>
      <vt:lpstr>3. 机器学习的背景知识-数学基础</vt:lpstr>
      <vt:lpstr>PowerPoint 演示文稿</vt:lpstr>
      <vt:lpstr>PowerPoint 演示文稿</vt:lpstr>
      <vt:lpstr>PowerPoint 演示文稿</vt:lpstr>
      <vt:lpstr>PowerPoint 演示文稿</vt:lpstr>
      <vt:lpstr>PowerPoint 演示文稿</vt:lpstr>
      <vt:lpstr>4. 机器学习的开发流程</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Microsoft Office 用户</cp:lastModifiedBy>
  <cp:revision>3033</cp:revision>
  <cp:lastPrinted>2018-06-09T17:02:00Z</cp:lastPrinted>
  <dcterms:created xsi:type="dcterms:W3CDTF">2016-05-18T20:32:00Z</dcterms:created>
  <dcterms:modified xsi:type="dcterms:W3CDTF">2023-02-20T14:38:44Z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